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77" r:id="rId4"/>
    <p:sldId id="261" r:id="rId5"/>
    <p:sldId id="278" r:id="rId6"/>
    <p:sldId id="267" r:id="rId7"/>
    <p:sldId id="281" r:id="rId8"/>
    <p:sldId id="262" r:id="rId9"/>
    <p:sldId id="263" r:id="rId10"/>
    <p:sldId id="260" r:id="rId11"/>
    <p:sldId id="264" r:id="rId12"/>
    <p:sldId id="265" r:id="rId13"/>
    <p:sldId id="268" r:id="rId14"/>
    <p:sldId id="269" r:id="rId15"/>
    <p:sldId id="271" r:id="rId16"/>
    <p:sldId id="280" r:id="rId17"/>
    <p:sldId id="272" r:id="rId18"/>
    <p:sldId id="282" r:id="rId19"/>
    <p:sldId id="283" r:id="rId20"/>
    <p:sldId id="284" r:id="rId21"/>
    <p:sldId id="276" r:id="rId22"/>
    <p:sldId id="285" r:id="rId23"/>
    <p:sldId id="286" r:id="rId24"/>
    <p:sldId id="292" r:id="rId25"/>
    <p:sldId id="293" r:id="rId26"/>
    <p:sldId id="294" r:id="rId27"/>
    <p:sldId id="290" r:id="rId28"/>
    <p:sldId id="295" r:id="rId29"/>
    <p:sldId id="291" r:id="rId30"/>
    <p:sldId id="296" r:id="rId31"/>
    <p:sldId id="297" r:id="rId32"/>
    <p:sldId id="273" r:id="rId33"/>
    <p:sldId id="298" r:id="rId34"/>
    <p:sldId id="299" r:id="rId35"/>
    <p:sldId id="300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95D4E8-84C6-D2E0-D32F-595BD1B6871E}" name="Nathan Carlson" initials="NC" userId="80dd54df7614b3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B32"/>
    <a:srgbClr val="FF6E67"/>
    <a:srgbClr val="81E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tha\Downloads\Power%20Cycling%20with%20right%20void%20cont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5F-488D-9895-CF159D4B0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Voids Influence on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Sheet1!$K$4</c:f>
              <c:strCache>
                <c:ptCount val="1"/>
                <c:pt idx="0">
                  <c:v>Void Content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945666301062418"/>
                  <c:y val="5.16198449588144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Sheet1!$K$5:$K$14</c:f>
              <c:numCache>
                <c:formatCode>0.0%</c:formatCode>
                <c:ptCount val="10"/>
                <c:pt idx="0">
                  <c:v>0.18382000000000001</c:v>
                </c:pt>
                <c:pt idx="1">
                  <c:v>0.21417999999999998</c:v>
                </c:pt>
                <c:pt idx="2">
                  <c:v>0.17030999999999999</c:v>
                </c:pt>
                <c:pt idx="3">
                  <c:v>0.22097999999999998</c:v>
                </c:pt>
                <c:pt idx="4">
                  <c:v>0.16009000000000001</c:v>
                </c:pt>
                <c:pt idx="5">
                  <c:v>5.2720000000000003E-2</c:v>
                </c:pt>
                <c:pt idx="6">
                  <c:v>0.1016</c:v>
                </c:pt>
                <c:pt idx="7">
                  <c:v>0.13869999999999999</c:v>
                </c:pt>
                <c:pt idx="8">
                  <c:v>8.8999999999999996E-2</c:v>
                </c:pt>
                <c:pt idx="9">
                  <c:v>0.111</c:v>
                </c:pt>
              </c:numCache>
            </c:numRef>
          </c:xVal>
          <c:yVal>
            <c:numRef>
              <c:f>Sheet1!$G$5:$G$14</c:f>
              <c:numCache>
                <c:formatCode>General</c:formatCode>
                <c:ptCount val="10"/>
                <c:pt idx="0">
                  <c:v>19398</c:v>
                </c:pt>
                <c:pt idx="1">
                  <c:v>24693</c:v>
                </c:pt>
                <c:pt idx="2">
                  <c:v>21798</c:v>
                </c:pt>
                <c:pt idx="3">
                  <c:v>23220</c:v>
                </c:pt>
                <c:pt idx="4">
                  <c:v>25977</c:v>
                </c:pt>
                <c:pt idx="5">
                  <c:v>38517</c:v>
                </c:pt>
                <c:pt idx="6">
                  <c:v>34380</c:v>
                </c:pt>
                <c:pt idx="7">
                  <c:v>34539</c:v>
                </c:pt>
                <c:pt idx="8">
                  <c:v>36480</c:v>
                </c:pt>
                <c:pt idx="9">
                  <c:v>37971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82-4FF8-A9CA-BB14AB065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6631520"/>
        <c:axId val="896625280"/>
      </c:scatterChart>
      <c:valAx>
        <c:axId val="89663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Void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25280"/>
        <c:crosses val="autoZero"/>
        <c:crossBetween val="midCat"/>
      </c:valAx>
      <c:valAx>
        <c:axId val="8966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Cycles to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31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23:34:38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1114 24575,'13'-10'0,"-11"9"0,0-1 0,0 1 0,-1 0 0,1-1 0,0 1 0,-1-1 0,1 0 0,-1 1 0,2-4 0,-1 2 0,-1 0 0,1-1 0,-1 1 0,0 0 0,0-1 0,0 0 0,0 1 0,-1-1 0,1 1 0,-1-1 0,0 0 0,0 1 0,-1-1 0,1 0 0,-1 1 0,1-1 0,-1 1 0,0-1 0,-3-5 0,-2-4 0,-1-1 0,0 2 0,-14-19 0,11 17 0,-23-34 0,-50-79 0,74 111 0,1-1 0,1 0 0,0 0 0,2 0 0,0 0 0,-4-25 0,5 10 0,-2 0 0,-1 1 0,-18-49 0,-4-2 0,18 48 0,-2 0 0,-1 1 0,-35-60 0,43 84 0,-12-18 0,17 26 0,1 0 0,-1 0 0,1 0 0,0 0 0,-1 0 0,1 0 0,0 0 0,-1 0 0,1 0 0,0 0 0,0 0 0,0 0 0,0 0 0,0 0 0,0 0 0,0 0 0,1 0 0,-1 0 0,0 0 0,1 0 0,-1 0 0,0 0 0,1 0 0,0-2 0,0 3 0,0-1 0,0 0 0,0 1 0,0-1 0,0 0 0,0 1 0,0-1 0,0 1 0,0 0 0,0-1 0,0 1 0,0 0 0,0 0 0,0 0 0,0-1 0,0 1 0,0 0 0,1 0 0,-1 1 0,0-1 0,0 0 0,0 0 0,0 0 0,0 1 0,0-1 0,0 1 0,0-1 0,1 1 0,2 1 0,-1 0 0,1 0 0,-1 0 0,1 0 0,-1 1 0,5 4 0,-5-4 0,0 1 0,-1-1 0,1 1 0,-1 0 0,0 0 0,0 0 0,0 0 0,0 0 0,-1 1 0,1-1 0,0 7 0,0 3 0,-1 1 0,0 18 0,-1-22 0,0 0 0,1 0 0,0 0 0,5 22 0,-1-12 0,-4-17 0,-1 0 0,1-1 0,0 1 0,0 0 0,0 0 0,1-1 0,0 1 0,1 3 0,-2-7 0,-1 0 0,0 0 0,1 0 0,-1 0 0,1 0 0,-1 0 0,0 0 0,1 0 0,-1 0 0,1 0 0,-1 0 0,0 0 0,1 0 0,-1-1 0,0 1 0,1 0 0,-1 0 0,1 0 0,-1-1 0,0 1 0,1 0 0,-1 0 0,0-1 0,0 1 0,1 0 0,-1 0 0,0-1 0,0 1 0,1 0 0,-1-1 0,0 1 0,0 0 0,0-1 0,0 1 0,1-1 0,7-13 0,-2 0 0,-1 0 0,0-1 0,-1 1 0,0-1 0,-2 0 0,1 0 0,-2-1 0,0 1 0,-1 0 0,-1 0 0,0 0 0,-5-24 0,2-9 0,4 36 0,-1 0 0,-1 0 0,-3-15 0,1 15 0,2 17 0,5 22 0,0-11 0,1 12 0,1 0 0,17 49 0,4-13 0,-16-42 0,7 28 0,-10-30 0,17 38 0,-14-42 0,0-1 0,0 0 0,24 26 0,-32-40 0,0 1 0,-1 0 0,1 0 0,-1 0 0,0 0 0,0 0 0,1 0 0,-1 0 0,-1 1 0,1-1 0,0 0 0,-1 1 0,1-1 0,-1 0 0,1 1 0,-1-1 0,0 1 0,0-1 0,0 0 0,-1 1 0,1-1 0,-1 4 0,-1-1 0,0 0 0,-1 1 0,0-1 0,1 0 0,-2 0 0,1 0 0,0-1 0,-7 6 0,-35 47 0,2 2 0,-47 86 0,82-130 0,0 0 0,2 1 0,-1 0 0,2 0 0,0 0 0,1 1 0,-2 17 0,1 14 0,1 55 0,4-60 0,-1-27 0,0 0 0,0-1 0,-2 1 0,0-1 0,0 1 0,-2-1 0,0 0 0,0 0 0,-2-1 0,0 0 0,0 0 0,-1-1 0,-11 14 0,8-12 0,6-9 0,0 1 0,0-1 0,-1 0 0,-11 11 0,16-17 0,1 1 0,-1-1 0,1 0 0,-1 1 0,0-1 0,1 0 0,-1 1 0,1-1 0,-1 0 0,0 0 0,1 1 0,-1-1 0,0 0 0,1 0 0,-1 0 0,0 0 0,1 0 0,-1 0 0,0 0 0,0 0 0,1 0 0,-1 0 0,0-1 0,1 1 0,-1 0 0,1 0 0,-1 0 0,0-1 0,1 1 0,-1 0 0,1-1 0,-1 1 0,0-1 0,1 1 0,-1-1 0,1 1 0,0-1 0,-1 1 0,1-1 0,-1 1 0,1-1 0,0 0 0,-1 1 0,1-1 0,0-1 0,-2-2 0,1 0 0,-1-1 0,1 1 0,0 0 0,0-10 0,1-101 0,1 77 0,-1 0 0,-11-76 0,-7 32 0,-6-31 0,20 92 0,2-1 0,1 1 0,1-30 0,5 2 0,-2 28 0,-1 1 0,-1-1 0,-1 1 0,-4-36 0,-24-53 0,19 79 0,7 24 0,1 0 0,-1 0 0,1 1 0,1-1 0,-1 0 0,1 0 0,0 0 0,1 0 0,-1 0 0,3-7 0,-3 13 0,0 0 0,0 0 0,0 0 0,0 0 0,0 0 0,0 0 0,0 1 0,0-1 0,0 0 0,0 0 0,0 0 0,0 0 0,0 0 0,0 0 0,0 0 0,1 0 0,-1 0 0,0 0 0,0 0 0,0 0 0,0 0 0,0 0 0,0 0 0,0 0 0,0 1 0,0-1 0,1 0 0,-1 0 0,0 0 0,0 0 0,0 0 0,0 0 0,0 0 0,0-1 0,0 1 0,0 0 0,1 0 0,-1 0 0,0 0 0,0 0 0,0 0 0,0 0 0,0 0 0,0 0 0,0 0 0,0 0 0,0 0 0,0 0 0,1 0 0,-1 0 0,0 0 0,0 0 0,0-1 0,0 1 0,0 0 0,0 0 0,0 0 0,0 0 0,0 0 0,0 0 0,0 0 0,0 0 0,0-1 0,4 12 0,-4-11 0,12 50 0,-1 0 0,-3 1 0,-2 0 0,0 82 0,-17 69 0,0 31 0,2-29 0,-1 90 0,14 1081 0,-5-1282 0,-20 144 0,18-225 0,1-21 0,1-23 0,6-260 0,0 237 0,2 0 0,2 1 0,21-68 0,26-35 0,4-14 0,-49 134 0,-2-1 0,7-64 0,-9-25 0,7-65 0,-13 185 0,7-63 0,-7 64 0,-1 0 0,0-1 0,-1 1 0,1 0 0,-1 0 0,0 0 0,-1 0 0,0 1 0,-2-7 0,4 11 0,0 1 0,-1-1 0,1 0 0,0 1 0,-1-1 0,1 1 0,-1-1 0,1 1 0,-1-1 0,1 0 0,-1 1 0,1 0 0,-1-1 0,1 1 0,-1-1 0,0 1 0,1 0 0,-1-1 0,1 1 0,-1 0 0,0 0 0,0-1 0,1 1 0,-1 0 0,0 0 0,1 0 0,-1 0 0,0 0 0,0 0 0,1 0 0,-1 0 0,0 0 0,1 0 0,-1 1 0,0-1 0,1 0 0,-1 0 0,0 1 0,1-1 0,-1 0 0,0 1 0,1-1 0,-1 1 0,1-1 0,-2 1 0,-2 3 0,0-1 0,0 1 0,1 0 0,-6 8 0,-21 31 0,-36 70 0,-15 54 0,36-72 0,31-64 0,1 0 0,2 1 0,1 0 0,1 0 0,-4 36 0,-3 82 0,15-125 0,2 0 0,0-1 0,2 1 0,5 27 0,4-6 0,2 1 0,1-2 0,3 0 0,33 61 0,-13-35 0,-16-28 0,50 73 0,-61-101 0,2 3 0,1-1 0,0 0 0,25 22 0,-26-28 0,76 56 0,-79-61 0,0 0 0,1 0 0,0-1 0,0 0 0,0-1 0,1-1 0,13 3 0,3-1 0,1-2 0,0-1 0,-1-1 0,33-4 0,-48 0 0,1 0 0,-1-1 0,0 0 0,-1-1 0,1 0 0,19-12 0,-13 7 0,34-13 0,-32 17 0,31-4 0,-32 7 0,0-1 0,30-10 0,-44 12 0,-1 0 0,0-1 0,0 1 0,0-1 0,-1 0 0,1 0 0,-1-1 0,1 1 0,-1-1 0,0 0 0,0 0 0,-1 0 0,6-9 0,-8 11 0,0 1 0,-1 0 0,1-1 0,-1 1 0,1 0 0,-1-1 0,0 1 0,0-1 0,1 1 0,-1-1 0,0 1 0,0 0 0,-1-1 0,1 1 0,0-1 0,0 1 0,-1-1 0,1 1 0,0 0 0,-1-1 0,0 1 0,1 0 0,-1-1 0,0 1 0,0 0 0,1 0 0,-1 0 0,0 0 0,0 0 0,0 0 0,-2-1 0,-3-3 0,0 0 0,0 0 0,0 1 0,-11-5 0,-21-10 0,-2 2 0,0 2 0,-67-17 0,-129-14 0,231 46 0,-214-28 0,-46-8 0,222 31 0,0 1 0,0 2 0,-44 3 0,17 0 0,68-1 0,0 0 0,0 0 0,1 0 0,-1 0 0,0 1 0,0-1 0,1 0 0,-4 2 0,7 2 0,12 2 0,50 15 0,120 23 0,74-7 0,-1-19 0,-197-18 0,-1-3 0,78-13 0,-30-9 0,-30 7 0,39-14 0,-76 19 0,0 3 0,48-7 0,-88 17 0,6-1 0,0 1 0,-1-1 0,1-1 0,9-2 0,-15 4 0,1-1 0,0 1 0,0-1 0,0 1 0,0 0 0,0-1 0,-1 1 0,1-1 0,0 0 0,-1 1 0,1-1 0,0 0 0,-1 1 0,1-1 0,0 0 0,-1 0 0,1 1 0,-1-1 0,0 0 0,1 0 0,-1 0 0,0 0 0,1 0 0,-1 0 0,0 0 0,0 1 0,0-1 0,0 0 0,0 0 0,0 0 0,0 0 0,0 0 0,0 0 0,0 0 0,0 0 0,-1-1 0,-1-2 0,0-1 0,0 1 0,-1 0 0,1 0 0,-1 0 0,0 0 0,0 1 0,-4-5 0,-32-26 0,19 17 0,-23-22 0,-2 3 0,-59-38 0,1 14 0,-124-51 0,211 104 0,0-1 0,1-1 0,-18-12 0,27 17 0,0-1 0,0 0 0,1 0 0,0-1 0,0 1 0,0-1 0,1 0 0,0 0 0,0 0 0,-4-9 0,7 13 0,0 0 0,0-1 0,1 1 0,-1 0 0,0 0 0,1-1 0,0 1 0,-1 0 0,1-1 0,0 1 0,0-1 0,0 1 0,1 0 0,-1-1 0,1 1 0,-1 0 0,1-1 0,0 1 0,-1 0 0,1 0 0,0 0 0,1 0 0,-1 0 0,0 0 0,0 0 0,1 0 0,0 0 0,-1 0 0,1 1 0,0-1 0,2-2 0,3 1 0,-1-1 0,0 0 0,1 1 0,0 1 0,-1-1 0,1 1 0,0 0 0,0 0 0,10 0 0,2 0 0,0 1 0,0 0 0,0 2 0,0 0 0,0 1 0,18 5 0,-7 1 0,-1 1 0,0 1 0,28 14 0,36 25 0,92 64 0,-47-27 0,128 91 0,-222-146 0,70 39 0,-74-50 0,58 20 0,-74-32 0,0-2 0,0 0 0,49 5 0,-71-11 0,1 0 0,-1 0 0,1 0 0,0 0 0,-1 0 0,1 0 0,-1-1 0,1 1 0,-1-1 0,1 0 0,-1 0 0,1 0 0,-1 0 0,0 0 0,0 0 0,1-1 0,2-2 0,-4 3 0,0-1 0,0 1 0,0-1 0,0 1 0,-1-1 0,1 0 0,0 1 0,-1-1 0,1 0 0,-1 0 0,0 1 0,1-1 0,-1 0 0,0 0 0,0 1 0,0-1 0,-1 0 0,1 0 0,0 0 0,-1 1 0,1-1 0,-1 0 0,1 1 0,-1-1 0,0 0 0,-1-1 0,-3-7 0,-1 0 0,-1 0 0,0 1 0,0 0 0,-16-15 0,12 12 0,-119-117 0,-36-39 0,122 120 0,-99-82 0,-112-70 0,121 90 0,66 51 0,-101-66 0,166 123 0,-57-35 0,-101-83 0,143 103 0,-1-2 0,2 1 0,-19-28 0,27 32 0,0-1 0,0 0 0,1 0 0,1-1 0,-9-30 0,16 43 0,-1 0 0,0 1 0,1-1 0,-1 0 0,1 0 0,0 0 0,0 0 0,0 0 0,0 0 0,0 0 0,1 0 0,0-3 0,0 4 0,0-1 0,1 1 0,-1 0 0,0 0 0,1 0 0,-1 0 0,1 1 0,-1-1 0,1 0 0,0 1 0,0-1 0,0 1 0,0-1 0,0 1 0,3-1 0,4-3 0,0 1 0,0 1 0,0 0 0,1 0 0,-1 1 0,18-2 0,60 1 0,-82 3 0,0 1 0,0-1 0,0 1 0,0 0 0,-1 0 0,1 0 0,0 1 0,-1-1 0,1 1 0,7 5 0,-5-3 0,-1 1 0,0 0 0,-1 1 0,1-1 0,8 12 0,9 13 0,-1 1 0,-2 0 0,-1 2 0,-1 0 0,-2 1 0,15 48 0,1-7 0,-2-4 0,-19-34 0,-9-26 0,1-1 0,0 0 0,1 1 0,0-2 0,11 19 0,-2-10 0,1 0 0,0-2 0,2 1 0,32 26 0,-13-17 0,59 34 0,-84-53 0,1-1 0,0-1 0,1 0 0,-1 0 0,1-1 0,0-1 0,24 4 0,-36-6 0,1-1 0,-1 0 0,0 0 0,0 0 0,1 0 0,-1 0 0,0 0 0,1 0 0,-1 0 0,0 0 0,0 0 0,1 0 0,-1 0 0,0 0 0,1 0 0,-1 0 0,0 0 0,0 0 0,1-1 0,-1 1 0,0 0 0,0 0 0,1 0 0,-1 0 0,0-1 0,0 1 0,1 0 0,-1 0 0,0 0 0,0-1 0,0 1 0,0 0 0,1 0 0,-1-1 0,0 1 0,-6-10 0,-15-7 0,-2 2 0,5 4 0,1 0 0,1-1 0,-22-21 0,-116-123 0,132 130 0,2-1 0,0-1 0,-29-58 0,4-12 0,29 59 0,-24-41 0,36 71 0,0 1 0,-6-18 0,8 19 0,0 0 0,-1 0 0,0 0 0,0 1 0,-1-1 0,-4-6 0,3 8 0,1-1 0,0 1 0,1-1 0,-1 0 0,-2-8 0,5 13 0,1 0 0,-1-1 0,1 1 0,0 0 0,0-1 0,-1 1 0,1-1 0,0 1 0,0 0 0,0-1 0,0 1 0,1-1 0,-1 1 0,0 0 0,0-1 0,1 1 0,-1 0 0,1-1 0,0 1 0,-1 0 0,1 0 0,0-1 0,-1 1 0,1 0 0,0 0 0,0 0 0,0 0 0,0 0 0,0 0 0,0 0 0,2-1 0,2 0 0,-1 0 0,1 0 0,0 0 0,-1 1 0,11-2 0,16-6 0,-30 9 0,1-1 0,-1 0 0,1 1 0,-1-1 0,0 0 0,1 0 0,-1 0 0,0 0 0,0 0 0,1 0 0,-1-1 0,0 1 0,0 0 0,1-3 0,-1 3 0,-1 0 0,0 0 0,0 0 0,0 0 0,0 0 0,1 0 0,-1 0 0,0 0 0,-1 0 0,1 0 0,0 1 0,0-1 0,0 0 0,0 0 0,-1 0 0,1 0 0,0 0 0,-1 0 0,1 0 0,-1 1 0,1-1 0,-1 0 0,0 0 0,1 1 0,-1-1 0,0 0 0,0 0 0,-25-19 0,15 13 0,-141-118 0,145 120 0,1-1 0,0 0 0,1 0 0,0-1 0,0 0 0,-6-9 0,-20-48 0,13 25 0,14 29 0,0 0 0,0-1 0,1 1 0,0-1 0,1 1 0,0-1 0,1 0 0,0-22 0,3 1 0,10-56 0,-12 87 0,2-6 0,-1-1 0,0 1 0,-1 0 0,0-1 0,0 1 0,-1 0 0,1 0 0,-2-1 0,1 1 0,-1 0 0,0 0 0,0 0 0,-1 0 0,0 1 0,0-1 0,-1 1 0,0-1 0,-5-6 0,1 3 0,1 1 0,1-2 0,-10-18 0,14 26 0,1 0 0,0 1 0,0-1 0,0 0 0,0 0 0,0 0 0,1 0 0,-1 0 0,1 0 0,0 0 0,0 0 0,0 0 0,0 0 0,1 0 0,-1 0 0,1 0 0,-1 0 0,1 0 0,0 0 0,2-4 0,6-7 0,-6 9 0,0-1 0,0 1 0,1 0 0,-1 0 0,1 0 0,0 0 0,1 1 0,-1 0 0,9-6 0,-3 4 0,0 0 0,0-1 0,-1 1 0,0-2 0,9-9 0,-14 14 0,-1-1 0,-1 1 0,1-1 0,0 0 0,-1 0 0,0-1 0,0 1 0,0 0 0,-1-1 0,1 1 0,-1-1 0,0 1 0,0-1 0,-1 0 0,1-8 0,-2 7 0,1 1 0,-1-1 0,0 0 0,0 1 0,0-1 0,-1 1 0,0-1 0,0 1 0,0 0 0,-1 0 0,-3-6 0,-4-2 0,0 0 0,-18-18 0,10 12 0,1-4 0,15 19 0,-1 1 0,1-1 0,-1 1 0,1-1 0,-1 1 0,0 0 0,0 0 0,-6-4 0,9 7 0,-1 0 0,0-1 0,1 1 0,-1 0 0,0-1 0,0 1 0,1 0 0,-1 0 0,0 0 0,0 0 0,1 0 0,-1 0 0,0 0 0,0 0 0,1 0 0,-1 0 0,0 0 0,0 1 0,1-1 0,-1 0 0,0 0 0,1 1 0,-1-1 0,0 0 0,1 1 0,-1-1 0,0 1 0,1-1 0,-1 1 0,1-1 0,-1 1 0,1-1 0,-1 1 0,0 1 0,-1 1 0,-1 1 0,1 0 0,0 0 0,-2 6 0,0 4 0,0 0 0,1 0 0,0 0 0,-1 29 0,4 60 0,2-57 0,-4-13 0,0 1 0,-3 0 0,-11 44 0,12-57 0,-3 20 0,-1 71 0,4-43 0,0-21 0,0-5 0,2 74 0,6-68 0,3 0 0,1-1 0,21 63 0,-10-61 0,-14-39 0,0 0 0,-1 1 0,0-1 0,-1 1 0,0 0 0,-1 0 0,1 15 0,-3-11 0,0-1 0,1 1 0,1-1 0,4 17 0,-6-31 0,0 0 0,1-1 0,-1 1 0,0 0 0,0-1 0,0 1 0,0 0 0,0 0 0,0-1 0,0 1 0,0 0 0,0-1 0,0 1 0,0 0 0,0-1 0,-1 1 0,1 0 0,0-1 0,-1 1 0,1 0 0,0-1 0,-1 1 0,1-1 0,0 1 0,-1-1 0,1 1 0,-1-1 0,1 1 0,-1-1 0,-1 1 0,-2 4 0,4-5 0,-1 1 0,1-1 0,0 1 0,0-1 0,0 0 0,0 1 0,0-1 0,0 1 0,0-1 0,0 1 0,0-1 0,0 1 0,0-1 0,0 1 0,0-1 0,0 1 0,0-1 0,0 1 0,1-1 0,-1 0 0,0 1 0,0-1 0,0 1 0,1-1 0,-1 0 0,1 1 0,10 13 0,-9-11 0,24 26 0,35 32 0,-22-24 0,-18-17 0,31 20 0,13 12 0,-57-44 0,0 0 0,0 0 0,-1 1 0,0 0 0,7 13 0,24 55 0,-22-43 0,20 32 0,1-13 0,-20-29 0,23 39 0,-34-49 0,-1 0 0,0 0 0,-1 1 0,0 0 0,-1-1 0,-1 1 0,0 1 0,-1-1 0,-1 24 0,-3-19 0,-6 28 0,6-36 0,0 0 0,1 1 0,0 0 0,1-1 0,1 1 0,1 15 0,0-14-120,2 1-191,-2 0 0,0 0-1,-1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0E399-674C-4578-8E49-300B35424D4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B10C-67DB-480F-AD56-CC67934C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7B10C-67DB-480F-AD56-CC67934C34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1DF3-7609-819A-49A6-43FDF6545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EE2C-5609-ADEC-F56C-012CF3F0A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E048-78F2-9DDE-5CF3-A4343161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43D-2BEA-819D-FFE5-50257A52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F45D-7956-2A98-1334-F19E2D32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5861-5CFB-9A9B-18C6-0D7A9DF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6903A-46CD-231C-5217-B190C2A1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9DC8-EB0D-AF2F-8330-8084ED20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A878-812F-4770-7483-94525F2D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8C82-93AC-F416-422C-727D8424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88731-63E9-A3DA-3572-09CE2DD00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61CD-489E-9D0E-44EB-62DE2570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A6F-9B20-E611-8A6C-014CD3A3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9C89-8865-CB6F-698F-AF8DB255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4A2-ED6D-477A-E554-A835C73D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624A-DCF1-6727-4380-E2A8377D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5A19-29B2-2ABE-8B15-486289FA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59E5-51B0-994E-8E3F-A75C9479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4F38-11A7-D5A7-9F8A-FAE3E65B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670DC-70E3-E04A-A9E1-34B254D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987D-6D15-B634-46C6-5F91F843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0154-BA24-B9B7-7901-DB9B2F93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4158-55F4-D064-E85B-701CB092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2D9B6-DBBC-AC3E-39FA-9DBB209A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BB5E-A191-69B3-246C-9D1921E0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4AF1-E05F-D85B-DF02-729CBDD0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C404-FE30-F5F4-E5CE-5AE87ED2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B8A2-506C-177F-3A0C-126EBE33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F377F-7687-23D6-E755-69E93B52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5835-D130-8D0F-38DD-AE4E5B3D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42597-966B-030B-A196-E3E8C52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5723-8F36-CB22-4C11-51FD2E34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D8FC-E1C0-06AD-060D-6A9C1956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9C8B-5677-1909-0C01-44EAAF0BB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EECEE-8D3B-9566-DAD4-EEA2528C9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A410B-2BA6-3C23-837C-714FFF315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9D18-A328-72EC-FCD0-FB9015F9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EFA3C9-88D8-3CFA-1D70-6777DDBB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85BA5-2F0D-5F16-E351-DF7B14A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6EA4-40A7-B53F-FF0D-51BC51BA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4B51-B77D-96D4-A94A-8219DF85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F8B43-032F-E968-1D3F-0EE1CB19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06F37-4BFA-1DF2-1900-750E4FF7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B632B-126A-5BFE-A752-8C57CF60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92AE-F38E-D927-A455-8F1BA68D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0B90-7671-0392-0A23-C5BFADA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3641-04F6-266E-9ED9-8CA005B7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90A2-01FD-27BC-F0FB-359C5397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481D-2577-31E8-C057-E9032013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A54FA-261B-2984-57BD-D1F3EC4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D3CCA-A72D-2A3B-8FE8-2DD5421F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7C1A2-091B-A309-DBAA-D47A114D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A555-1A5D-0552-50BC-A8ADF152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3B6F1-BA9B-2415-771B-E050C3735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E12F7-16BA-C088-E4ED-F8365A36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E524-896A-B854-0786-EAED41D6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B428-98AC-9575-E012-20DCBAAA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CD60D-9F12-9B87-E85D-240589AC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C02A7-6B5C-560B-782C-CFB304EF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2849-7770-B7B2-58AB-BBA843F1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CF4E-75B3-A27C-5BC2-EC22F7218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02AB5-F7A8-4BFA-A672-CA6713DD3C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EEA1-6B4C-A385-6BF8-2FBEEBAA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3814-5EED-CE24-D805-CC480D48A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FF458-CB74-46F9-8DF2-3286CF3B3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42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340.png"/><Relationship Id="rId4" Type="http://schemas.openxmlformats.org/officeDocument/2006/relationships/image" Target="../media/image43.png"/><Relationship Id="rId9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8F4EA4-BD26-B631-75C1-0B2E2A1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82" y="5580613"/>
            <a:ext cx="5602236" cy="851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9DE47-E070-3A9E-7762-EF6665485405}"/>
              </a:ext>
            </a:extLst>
          </p:cNvPr>
          <p:cNvSpPr/>
          <p:nvPr/>
        </p:nvSpPr>
        <p:spPr>
          <a:xfrm>
            <a:off x="0" y="0"/>
            <a:ext cx="12192000" cy="4638675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BD0211C-A5BC-990F-EB40-D262FFC7E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13" y="4189370"/>
            <a:ext cx="967969" cy="967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12711-5C28-560D-4AF4-CE3387F1F991}"/>
              </a:ext>
            </a:extLst>
          </p:cNvPr>
          <p:cNvSpPr txBox="1"/>
          <p:nvPr/>
        </p:nvSpPr>
        <p:spPr>
          <a:xfrm>
            <a:off x="2185598" y="1285162"/>
            <a:ext cx="7820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skerville Old Face" panose="020F0502020204030204" pitchFamily="18" charset="0"/>
                <a:cs typeface="Times New Roman" panose="02020603050405020304" pitchFamily="18" charset="0"/>
              </a:rPr>
              <a:t>Impact of Solder Voids on Power Device Thermal Impedance Using Transient System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84F69-5D1E-8045-DCD6-B0B6285AFD01}"/>
              </a:ext>
            </a:extLst>
          </p:cNvPr>
          <p:cNvSpPr txBox="1"/>
          <p:nvPr/>
        </p:nvSpPr>
        <p:spPr>
          <a:xfrm>
            <a:off x="883701" y="2949533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Nathan Carlson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ncarlson@crimson.ua.edu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3B74-C094-75EB-4BF8-1FB10F380E6E}"/>
              </a:ext>
            </a:extLst>
          </p:cNvPr>
          <p:cNvSpPr txBox="1"/>
          <p:nvPr/>
        </p:nvSpPr>
        <p:spPr>
          <a:xfrm>
            <a:off x="6676432" y="2946379"/>
            <a:ext cx="44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Dept. of Electrical and Computer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University of Alabama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nbaker2@crimson.ua.edu</a:t>
            </a:r>
          </a:p>
        </p:txBody>
      </p:sp>
    </p:spTree>
    <p:extLst>
      <p:ext uri="{BB962C8B-B14F-4D97-AF65-F5344CB8AC3E}">
        <p14:creationId xmlns:p14="http://schemas.microsoft.com/office/powerpoint/2010/main" val="20169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6409-C62B-4F8C-A5B1-715FB7F4A4F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9C98329-9EA0-3E6F-5B7D-503433C438EA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F665-EC70-A17B-AC6E-8619F98EFCF8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Why We Can’t Measure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Directly</a:t>
            </a:r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7AD0AFBF-934F-B3FA-15BB-7B7E3D611796}"/>
              </a:ext>
            </a:extLst>
          </p:cNvPr>
          <p:cNvGrpSpPr/>
          <p:nvPr/>
        </p:nvGrpSpPr>
        <p:grpSpPr>
          <a:xfrm rot="5400000">
            <a:off x="3415474" y="3293875"/>
            <a:ext cx="998457" cy="478928"/>
            <a:chOff x="5372819" y="4153050"/>
            <a:chExt cx="1499083" cy="47892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DE5DF1-76D0-8FB0-1DA3-C92286094BFB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237EDE-2791-F31C-ABB1-309FCBF670B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415BBC-17D2-11A8-CEAA-A6CB975C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A5899B-170C-5B49-FD9B-9B76A7CE01F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911ACE-157B-D390-A534-32B90BF23E4E}"/>
              </a:ext>
            </a:extLst>
          </p:cNvPr>
          <p:cNvCxnSpPr>
            <a:cxnSpLocks/>
          </p:cNvCxnSpPr>
          <p:nvPr/>
        </p:nvCxnSpPr>
        <p:spPr>
          <a:xfrm flipV="1">
            <a:off x="2659464" y="2945024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373862-92E7-9230-C6E5-9D3523DB059F}"/>
              </a:ext>
            </a:extLst>
          </p:cNvPr>
          <p:cNvCxnSpPr>
            <a:cxnSpLocks/>
          </p:cNvCxnSpPr>
          <p:nvPr/>
        </p:nvCxnSpPr>
        <p:spPr>
          <a:xfrm flipH="1" flipV="1">
            <a:off x="2843929" y="2945022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78ADBE-D65B-EE3A-36E4-E8B9288CA95E}"/>
              </a:ext>
            </a:extLst>
          </p:cNvPr>
          <p:cNvCxnSpPr>
            <a:cxnSpLocks/>
          </p:cNvCxnSpPr>
          <p:nvPr/>
        </p:nvCxnSpPr>
        <p:spPr>
          <a:xfrm flipH="1">
            <a:off x="3050296" y="2945024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713BE8-AFC8-DC27-47DF-54FCA5EF13FF}"/>
              </a:ext>
            </a:extLst>
          </p:cNvPr>
          <p:cNvCxnSpPr>
            <a:cxnSpLocks/>
          </p:cNvCxnSpPr>
          <p:nvPr/>
        </p:nvCxnSpPr>
        <p:spPr>
          <a:xfrm>
            <a:off x="3256664" y="2945024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9CB6BB-2115-F4A8-132A-E25B51CB9942}"/>
              </a:ext>
            </a:extLst>
          </p:cNvPr>
          <p:cNvCxnSpPr>
            <a:cxnSpLocks/>
          </p:cNvCxnSpPr>
          <p:nvPr/>
        </p:nvCxnSpPr>
        <p:spPr>
          <a:xfrm flipV="1">
            <a:off x="3439669" y="3042367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8BB6C8-3181-9EB1-823F-F393DF785D8E}"/>
              </a:ext>
            </a:extLst>
          </p:cNvPr>
          <p:cNvCxnSpPr>
            <a:cxnSpLocks/>
          </p:cNvCxnSpPr>
          <p:nvPr/>
        </p:nvCxnSpPr>
        <p:spPr>
          <a:xfrm>
            <a:off x="3548693" y="3042367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93409BF-9D68-9EAF-AD6A-8546F8B30CD1}"/>
              </a:ext>
            </a:extLst>
          </p:cNvPr>
          <p:cNvCxnSpPr>
            <a:cxnSpLocks/>
          </p:cNvCxnSpPr>
          <p:nvPr/>
        </p:nvCxnSpPr>
        <p:spPr>
          <a:xfrm>
            <a:off x="2586457" y="3042367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16FD3-6FB4-A139-0CFE-D89F95EEEE59}"/>
              </a:ext>
            </a:extLst>
          </p:cNvPr>
          <p:cNvCxnSpPr>
            <a:cxnSpLocks/>
          </p:cNvCxnSpPr>
          <p:nvPr/>
        </p:nvCxnSpPr>
        <p:spPr>
          <a:xfrm>
            <a:off x="2016440" y="3042363"/>
            <a:ext cx="570504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C54ADF6-2B19-0A50-031A-DC6CF3A2B511}"/>
              </a:ext>
            </a:extLst>
          </p:cNvPr>
          <p:cNvGrpSpPr/>
          <p:nvPr/>
        </p:nvGrpSpPr>
        <p:grpSpPr>
          <a:xfrm>
            <a:off x="1840743" y="3361770"/>
            <a:ext cx="351391" cy="351392"/>
            <a:chOff x="6735129" y="5261330"/>
            <a:chExt cx="695324" cy="695324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8440A85E-5021-515F-0A1B-026737FE6CD0}"/>
                </a:ext>
              </a:extLst>
            </p:cNvPr>
            <p:cNvSpPr/>
            <p:nvPr/>
          </p:nvSpPr>
          <p:spPr>
            <a:xfrm>
              <a:off x="6735129" y="5261330"/>
              <a:ext cx="695324" cy="69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0C0495AB-B8CA-C217-56B0-5D07E4FD6A39}"/>
                </a:ext>
              </a:extLst>
            </p:cNvPr>
            <p:cNvCxnSpPr/>
            <p:nvPr/>
          </p:nvCxnSpPr>
          <p:spPr>
            <a:xfrm flipV="1">
              <a:off x="7082791" y="5389917"/>
              <a:ext cx="0" cy="4460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F540B75-6091-81A4-6FFC-37066E917829}"/>
              </a:ext>
            </a:extLst>
          </p:cNvPr>
          <p:cNvCxnSpPr>
            <a:cxnSpLocks/>
          </p:cNvCxnSpPr>
          <p:nvPr/>
        </p:nvCxnSpPr>
        <p:spPr>
          <a:xfrm>
            <a:off x="3759875" y="3042365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D0FE370B-4056-9B1B-AFA6-74A7CEC1048F}"/>
              </a:ext>
            </a:extLst>
          </p:cNvPr>
          <p:cNvSpPr/>
          <p:nvPr/>
        </p:nvSpPr>
        <p:spPr>
          <a:xfrm rot="10800000">
            <a:off x="10312977" y="4026933"/>
            <a:ext cx="253092" cy="10962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4DA699D3-8680-9E31-FC79-E686C6ED5CAA}"/>
              </a:ext>
            </a:extLst>
          </p:cNvPr>
          <p:cNvCxnSpPr>
            <a:cxnSpLocks/>
          </p:cNvCxnSpPr>
          <p:nvPr/>
        </p:nvCxnSpPr>
        <p:spPr>
          <a:xfrm flipH="1">
            <a:off x="2016439" y="4025405"/>
            <a:ext cx="8439775" cy="1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B361EE4-1B7E-9A3F-0F54-B228AD8BB661}"/>
              </a:ext>
            </a:extLst>
          </p:cNvPr>
          <p:cNvGrpSpPr/>
          <p:nvPr/>
        </p:nvGrpSpPr>
        <p:grpSpPr>
          <a:xfrm rot="5400000">
            <a:off x="5091106" y="3293873"/>
            <a:ext cx="998457" cy="478928"/>
            <a:chOff x="5372819" y="4153050"/>
            <a:chExt cx="1499083" cy="478928"/>
          </a:xfrm>
        </p:grpSpPr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897F24DC-A8C5-8F1B-813D-EA686FF0368A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DB66EC83-AEA3-CFDA-B54D-1CF2A183444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1A743502-EB6B-ED30-8A8E-6D162A85C2D9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7D12619A-4A10-57BC-CE5F-3FD2294F6C8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8F152AD0-347C-869B-D490-70CC2DCF0D51}"/>
              </a:ext>
            </a:extLst>
          </p:cNvPr>
          <p:cNvCxnSpPr>
            <a:cxnSpLocks/>
          </p:cNvCxnSpPr>
          <p:nvPr/>
        </p:nvCxnSpPr>
        <p:spPr>
          <a:xfrm flipV="1">
            <a:off x="4335096" y="2945022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BD46F440-0DB7-AD1F-0BEA-7C21AD998A90}"/>
              </a:ext>
            </a:extLst>
          </p:cNvPr>
          <p:cNvCxnSpPr>
            <a:cxnSpLocks/>
          </p:cNvCxnSpPr>
          <p:nvPr/>
        </p:nvCxnSpPr>
        <p:spPr>
          <a:xfrm flipH="1" flipV="1">
            <a:off x="4519561" y="2945020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0F8D153-488E-09CE-1040-3E5E5D8F02C0}"/>
              </a:ext>
            </a:extLst>
          </p:cNvPr>
          <p:cNvCxnSpPr>
            <a:cxnSpLocks/>
          </p:cNvCxnSpPr>
          <p:nvPr/>
        </p:nvCxnSpPr>
        <p:spPr>
          <a:xfrm flipH="1">
            <a:off x="4725928" y="2945022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C6FE3F39-5841-E2D8-6CDA-CFE75AF6F82B}"/>
              </a:ext>
            </a:extLst>
          </p:cNvPr>
          <p:cNvCxnSpPr>
            <a:cxnSpLocks/>
          </p:cNvCxnSpPr>
          <p:nvPr/>
        </p:nvCxnSpPr>
        <p:spPr>
          <a:xfrm>
            <a:off x="4932296" y="2945022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E64E6275-0E59-D528-1518-98316D440361}"/>
              </a:ext>
            </a:extLst>
          </p:cNvPr>
          <p:cNvCxnSpPr>
            <a:cxnSpLocks/>
          </p:cNvCxnSpPr>
          <p:nvPr/>
        </p:nvCxnSpPr>
        <p:spPr>
          <a:xfrm flipV="1">
            <a:off x="5115301" y="3042365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CA8457FC-17D2-5CCB-4D1B-48EAFD0EA476}"/>
              </a:ext>
            </a:extLst>
          </p:cNvPr>
          <p:cNvCxnSpPr>
            <a:cxnSpLocks/>
          </p:cNvCxnSpPr>
          <p:nvPr/>
        </p:nvCxnSpPr>
        <p:spPr>
          <a:xfrm>
            <a:off x="5224325" y="3042365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34D537DC-F43B-02D2-A2ED-41880125B12E}"/>
              </a:ext>
            </a:extLst>
          </p:cNvPr>
          <p:cNvCxnSpPr>
            <a:cxnSpLocks/>
          </p:cNvCxnSpPr>
          <p:nvPr/>
        </p:nvCxnSpPr>
        <p:spPr>
          <a:xfrm>
            <a:off x="4262089" y="3042365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FC203BF7-7005-6245-0064-250DBA328BC6}"/>
              </a:ext>
            </a:extLst>
          </p:cNvPr>
          <p:cNvCxnSpPr>
            <a:cxnSpLocks/>
          </p:cNvCxnSpPr>
          <p:nvPr/>
        </p:nvCxnSpPr>
        <p:spPr>
          <a:xfrm>
            <a:off x="3978334" y="3042365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4AB5C89-F7E5-F394-BFF2-6494C48148CF}"/>
              </a:ext>
            </a:extLst>
          </p:cNvPr>
          <p:cNvCxnSpPr>
            <a:cxnSpLocks/>
          </p:cNvCxnSpPr>
          <p:nvPr/>
        </p:nvCxnSpPr>
        <p:spPr>
          <a:xfrm>
            <a:off x="5435507" y="3042363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76F663C8-4933-2186-A8A5-56E20375D39A}"/>
              </a:ext>
            </a:extLst>
          </p:cNvPr>
          <p:cNvGrpSpPr/>
          <p:nvPr/>
        </p:nvGrpSpPr>
        <p:grpSpPr>
          <a:xfrm rot="5400000">
            <a:off x="6797043" y="3293875"/>
            <a:ext cx="998457" cy="478928"/>
            <a:chOff x="5372819" y="4153050"/>
            <a:chExt cx="1499083" cy="478928"/>
          </a:xfrm>
        </p:grpSpPr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EABD32FA-481B-ADF0-8D91-C734508E30BD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34AEBA19-C7C4-055D-6453-3FB09B57D37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5FB164E5-8536-829B-F9A8-CBA0D35E57D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C0BE2514-B4FE-4186-3EA7-870E5FE3D26F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86CB7BA4-8973-BED8-CC7C-A3530C41A915}"/>
              </a:ext>
            </a:extLst>
          </p:cNvPr>
          <p:cNvCxnSpPr>
            <a:cxnSpLocks/>
          </p:cNvCxnSpPr>
          <p:nvPr/>
        </p:nvCxnSpPr>
        <p:spPr>
          <a:xfrm flipV="1">
            <a:off x="6041033" y="2945024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A04E00BF-9320-57E2-A497-52B5140653FF}"/>
              </a:ext>
            </a:extLst>
          </p:cNvPr>
          <p:cNvCxnSpPr>
            <a:cxnSpLocks/>
          </p:cNvCxnSpPr>
          <p:nvPr/>
        </p:nvCxnSpPr>
        <p:spPr>
          <a:xfrm flipH="1" flipV="1">
            <a:off x="6225498" y="2945022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AE720BC4-C867-6735-E9DC-0D1361B71C75}"/>
              </a:ext>
            </a:extLst>
          </p:cNvPr>
          <p:cNvCxnSpPr>
            <a:cxnSpLocks/>
          </p:cNvCxnSpPr>
          <p:nvPr/>
        </p:nvCxnSpPr>
        <p:spPr>
          <a:xfrm flipH="1">
            <a:off x="6431865" y="2945024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F6C3FE64-0064-6B34-754F-4A09C079CB14}"/>
              </a:ext>
            </a:extLst>
          </p:cNvPr>
          <p:cNvCxnSpPr>
            <a:cxnSpLocks/>
          </p:cNvCxnSpPr>
          <p:nvPr/>
        </p:nvCxnSpPr>
        <p:spPr>
          <a:xfrm>
            <a:off x="6638233" y="2945024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4221D308-F79D-B6AF-BD9F-96F49C8857AC}"/>
              </a:ext>
            </a:extLst>
          </p:cNvPr>
          <p:cNvCxnSpPr>
            <a:cxnSpLocks/>
          </p:cNvCxnSpPr>
          <p:nvPr/>
        </p:nvCxnSpPr>
        <p:spPr>
          <a:xfrm flipV="1">
            <a:off x="6821238" y="3042367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1F326888-B57E-F5D9-6490-8095001B2C47}"/>
              </a:ext>
            </a:extLst>
          </p:cNvPr>
          <p:cNvCxnSpPr>
            <a:cxnSpLocks/>
          </p:cNvCxnSpPr>
          <p:nvPr/>
        </p:nvCxnSpPr>
        <p:spPr>
          <a:xfrm>
            <a:off x="6930262" y="3042367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060196-FF32-2C5F-9E9A-948717469CB4}"/>
              </a:ext>
            </a:extLst>
          </p:cNvPr>
          <p:cNvCxnSpPr>
            <a:cxnSpLocks/>
          </p:cNvCxnSpPr>
          <p:nvPr/>
        </p:nvCxnSpPr>
        <p:spPr>
          <a:xfrm>
            <a:off x="5968026" y="3042367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36BD8710-0398-31A7-CD54-E0540337B1B4}"/>
              </a:ext>
            </a:extLst>
          </p:cNvPr>
          <p:cNvCxnSpPr>
            <a:cxnSpLocks/>
          </p:cNvCxnSpPr>
          <p:nvPr/>
        </p:nvCxnSpPr>
        <p:spPr>
          <a:xfrm>
            <a:off x="5684271" y="3042367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DA8A6306-DF37-B5E7-3A18-2419983B65C1}"/>
              </a:ext>
            </a:extLst>
          </p:cNvPr>
          <p:cNvCxnSpPr>
            <a:cxnSpLocks/>
          </p:cNvCxnSpPr>
          <p:nvPr/>
        </p:nvCxnSpPr>
        <p:spPr>
          <a:xfrm>
            <a:off x="7141444" y="3042365"/>
            <a:ext cx="334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98C0F7E5-A66E-FB8C-7AA8-E1856755E13E}"/>
              </a:ext>
            </a:extLst>
          </p:cNvPr>
          <p:cNvGrpSpPr/>
          <p:nvPr/>
        </p:nvGrpSpPr>
        <p:grpSpPr>
          <a:xfrm rot="5400000">
            <a:off x="8472675" y="3293873"/>
            <a:ext cx="998457" cy="478928"/>
            <a:chOff x="5372819" y="4153050"/>
            <a:chExt cx="1499083" cy="478928"/>
          </a:xfrm>
        </p:grpSpPr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951A7443-EAFA-9371-0C2C-76E010A921BC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14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9028F88F-A119-2B51-1E0B-AD51E6B291AE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153050"/>
              <a:ext cx="0" cy="478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28ACF4C8-29B6-201A-1B76-8E3A93D6F151}"/>
                </a:ext>
              </a:extLst>
            </p:cNvPr>
            <p:cNvCxnSpPr>
              <a:cxnSpLocks/>
            </p:cNvCxnSpPr>
            <p:nvPr/>
          </p:nvCxnSpPr>
          <p:spPr>
            <a:xfrm>
              <a:off x="5372819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A0B86979-992F-3624-6B67-058C93534661}"/>
                </a:ext>
              </a:extLst>
            </p:cNvPr>
            <p:cNvCxnSpPr>
              <a:cxnSpLocks/>
            </p:cNvCxnSpPr>
            <p:nvPr/>
          </p:nvCxnSpPr>
          <p:spPr>
            <a:xfrm>
              <a:off x="6186607" y="4386673"/>
              <a:ext cx="685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D16CB773-CB17-BF04-47EB-47FA19BC5741}"/>
              </a:ext>
            </a:extLst>
          </p:cNvPr>
          <p:cNvCxnSpPr>
            <a:cxnSpLocks/>
          </p:cNvCxnSpPr>
          <p:nvPr/>
        </p:nvCxnSpPr>
        <p:spPr>
          <a:xfrm flipV="1">
            <a:off x="7716665" y="2945022"/>
            <a:ext cx="184465" cy="17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2A6E769E-6F82-09D7-92B6-519F4690F77A}"/>
              </a:ext>
            </a:extLst>
          </p:cNvPr>
          <p:cNvCxnSpPr>
            <a:cxnSpLocks/>
          </p:cNvCxnSpPr>
          <p:nvPr/>
        </p:nvCxnSpPr>
        <p:spPr>
          <a:xfrm flipH="1" flipV="1">
            <a:off x="7901130" y="2945020"/>
            <a:ext cx="206367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76ACD8D-A15B-5A5D-2BC9-18D9E04D9301}"/>
              </a:ext>
            </a:extLst>
          </p:cNvPr>
          <p:cNvCxnSpPr>
            <a:cxnSpLocks/>
          </p:cNvCxnSpPr>
          <p:nvPr/>
        </p:nvCxnSpPr>
        <p:spPr>
          <a:xfrm flipH="1">
            <a:off x="8107497" y="2945022"/>
            <a:ext cx="210261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402891C-88B0-FA03-3146-8EF02F60256F}"/>
              </a:ext>
            </a:extLst>
          </p:cNvPr>
          <p:cNvCxnSpPr>
            <a:cxnSpLocks/>
          </p:cNvCxnSpPr>
          <p:nvPr/>
        </p:nvCxnSpPr>
        <p:spPr>
          <a:xfrm>
            <a:off x="8313865" y="2945022"/>
            <a:ext cx="183005" cy="1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95A4E2D1-D905-7530-8032-930421B2030B}"/>
              </a:ext>
            </a:extLst>
          </p:cNvPr>
          <p:cNvCxnSpPr>
            <a:cxnSpLocks/>
          </p:cNvCxnSpPr>
          <p:nvPr/>
        </p:nvCxnSpPr>
        <p:spPr>
          <a:xfrm flipV="1">
            <a:off x="8496870" y="3042365"/>
            <a:ext cx="109024" cy="97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C3422CBB-4E9C-77ED-A1B1-1522BEF73A12}"/>
              </a:ext>
            </a:extLst>
          </p:cNvPr>
          <p:cNvCxnSpPr>
            <a:cxnSpLocks/>
          </p:cNvCxnSpPr>
          <p:nvPr/>
        </p:nvCxnSpPr>
        <p:spPr>
          <a:xfrm>
            <a:off x="8605894" y="3042365"/>
            <a:ext cx="25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5DBDE94D-8BC5-256A-C952-A1AC64944436}"/>
              </a:ext>
            </a:extLst>
          </p:cNvPr>
          <p:cNvCxnSpPr>
            <a:cxnSpLocks/>
          </p:cNvCxnSpPr>
          <p:nvPr/>
        </p:nvCxnSpPr>
        <p:spPr>
          <a:xfrm>
            <a:off x="7643658" y="3042365"/>
            <a:ext cx="74224" cy="80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F08E1E07-835E-D408-5A69-8C4EA02B047D}"/>
              </a:ext>
            </a:extLst>
          </p:cNvPr>
          <p:cNvCxnSpPr>
            <a:cxnSpLocks/>
          </p:cNvCxnSpPr>
          <p:nvPr/>
        </p:nvCxnSpPr>
        <p:spPr>
          <a:xfrm>
            <a:off x="7359903" y="3042365"/>
            <a:ext cx="28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5FDE53A-E366-F6CA-FE10-F63408B2E8E7}"/>
              </a:ext>
            </a:extLst>
          </p:cNvPr>
          <p:cNvCxnSpPr>
            <a:cxnSpLocks/>
          </p:cNvCxnSpPr>
          <p:nvPr/>
        </p:nvCxnSpPr>
        <p:spPr>
          <a:xfrm>
            <a:off x="8817076" y="3042363"/>
            <a:ext cx="1639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8CADF15-9FB4-F9DF-A54D-85BFCE098391}"/>
              </a:ext>
            </a:extLst>
          </p:cNvPr>
          <p:cNvGrpSpPr/>
          <p:nvPr/>
        </p:nvGrpSpPr>
        <p:grpSpPr>
          <a:xfrm rot="5400000">
            <a:off x="9961117" y="3399844"/>
            <a:ext cx="990197" cy="260926"/>
            <a:chOff x="7180061" y="4630350"/>
            <a:chExt cx="1499083" cy="194688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14104BC4-4EB2-DB24-CEA3-EF96A53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6823" y="4630352"/>
              <a:ext cx="184465" cy="178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B0665B15-6225-40F1-DF62-559274332F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288" y="4630350"/>
              <a:ext cx="206367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B5B3CDA3-0B63-B5B5-4A1B-1B4923B7E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655" y="4630352"/>
              <a:ext cx="210261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34E609F2-8FF7-1CF6-EA72-573E3BD803F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23" y="4630352"/>
              <a:ext cx="183005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5EF4E9A1-4612-5206-9638-E5FB6A455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7028" y="4727695"/>
              <a:ext cx="109024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59387F5E-3757-5ED4-7BC4-769E8880CC9E}"/>
                </a:ext>
              </a:extLst>
            </p:cNvPr>
            <p:cNvCxnSpPr>
              <a:cxnSpLocks/>
            </p:cNvCxnSpPr>
            <p:nvPr/>
          </p:nvCxnSpPr>
          <p:spPr>
            <a:xfrm>
              <a:off x="8426052" y="4727695"/>
              <a:ext cx="2530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126CB4DE-D03B-FFB4-F1BB-375A5B608F34}"/>
                </a:ext>
              </a:extLst>
            </p:cNvPr>
            <p:cNvCxnSpPr>
              <a:cxnSpLocks/>
            </p:cNvCxnSpPr>
            <p:nvPr/>
          </p:nvCxnSpPr>
          <p:spPr>
            <a:xfrm>
              <a:off x="7463816" y="4727695"/>
              <a:ext cx="74224" cy="80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464A8FAC-295F-579E-8FA3-050291C04C7C}"/>
                </a:ext>
              </a:extLst>
            </p:cNvPr>
            <p:cNvCxnSpPr>
              <a:cxnSpLocks/>
            </p:cNvCxnSpPr>
            <p:nvPr/>
          </p:nvCxnSpPr>
          <p:spPr>
            <a:xfrm>
              <a:off x="7180061" y="4727695"/>
              <a:ext cx="2842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8526A5F0-7613-47C6-6A41-B27A02EEACD3}"/>
              </a:ext>
            </a:extLst>
          </p:cNvPr>
          <p:cNvCxnSpPr>
            <a:cxnSpLocks/>
            <a:endCxn id="1027" idx="0"/>
          </p:cNvCxnSpPr>
          <p:nvPr/>
        </p:nvCxnSpPr>
        <p:spPr>
          <a:xfrm flipH="1">
            <a:off x="2016439" y="3034107"/>
            <a:ext cx="1" cy="32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609C7E05-9418-9396-6936-52E93A976271}"/>
              </a:ext>
            </a:extLst>
          </p:cNvPr>
          <p:cNvCxnSpPr>
            <a:cxnSpLocks/>
            <a:stCxn id="1027" idx="4"/>
          </p:cNvCxnSpPr>
          <p:nvPr/>
        </p:nvCxnSpPr>
        <p:spPr>
          <a:xfrm flipH="1">
            <a:off x="2016438" y="3713162"/>
            <a:ext cx="1" cy="319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5" name="TextBox 1154">
                <a:extLst>
                  <a:ext uri="{FF2B5EF4-FFF2-40B4-BE49-F238E27FC236}">
                    <a16:creationId xmlns:a16="http://schemas.microsoft.com/office/drawing/2014/main" id="{159712B2-4D50-0116-E13B-068B1B9A314C}"/>
                  </a:ext>
                </a:extLst>
              </p:cNvPr>
              <p:cNvSpPr txBox="1"/>
              <p:nvPr/>
            </p:nvSpPr>
            <p:spPr>
              <a:xfrm>
                <a:off x="2668144" y="2487719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5" name="TextBox 1154">
                <a:extLst>
                  <a:ext uri="{FF2B5EF4-FFF2-40B4-BE49-F238E27FC236}">
                    <a16:creationId xmlns:a16="http://schemas.microsoft.com/office/drawing/2014/main" id="{159712B2-4D50-0116-E13B-068B1B9A3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44" y="2487719"/>
                <a:ext cx="771525" cy="390748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133C1-348C-5BC9-99EA-D67B385B0635}"/>
                  </a:ext>
                </a:extLst>
              </p:cNvPr>
              <p:cNvSpPr txBox="1"/>
              <p:nvPr/>
            </p:nvSpPr>
            <p:spPr>
              <a:xfrm>
                <a:off x="4121303" y="3345641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133C1-348C-5BC9-99EA-D67B385B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303" y="3345641"/>
                <a:ext cx="771525" cy="390748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961C0B50-EB92-5F96-F8E3-DF2AD066D1A3}"/>
                  </a:ext>
                </a:extLst>
              </p:cNvPr>
              <p:cNvSpPr txBox="1"/>
              <p:nvPr/>
            </p:nvSpPr>
            <p:spPr>
              <a:xfrm>
                <a:off x="4369944" y="2489601"/>
                <a:ext cx="830473" cy="369332"/>
              </a:xfrm>
              <a:prstGeom prst="rect">
                <a:avLst/>
              </a:prstGeom>
              <a:solidFill>
                <a:srgbClr val="81E5A9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𝑠𝑜𝑙𝑑𝑒𝑟</m:t>
                          </m:r>
                        </m:sub>
                      </m:sSub>
                      <m:r>
                        <a:rPr lang="en-US" sz="1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961C0B50-EB92-5F96-F8E3-DF2AD066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44" y="2489601"/>
                <a:ext cx="830473" cy="369332"/>
              </a:xfrm>
              <a:prstGeom prst="rect">
                <a:avLst/>
              </a:prstGeom>
              <a:blipFill>
                <a:blip r:embed="rId5"/>
                <a:stretch>
                  <a:fillRect l="-735" r="-80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D3DE95DB-C6AF-F559-7410-49074C57BB27}"/>
                  </a:ext>
                </a:extLst>
              </p:cNvPr>
              <p:cNvSpPr txBox="1"/>
              <p:nvPr/>
            </p:nvSpPr>
            <p:spPr>
              <a:xfrm>
                <a:off x="5847838" y="3345641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𝑠𝑜𝑙𝑑𝑒𝑟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D3DE95DB-C6AF-F559-7410-49074C57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38" y="3345641"/>
                <a:ext cx="771525" cy="369332"/>
              </a:xfrm>
              <a:prstGeom prst="rect">
                <a:avLst/>
              </a:prstGeom>
              <a:blipFill>
                <a:blip r:embed="rId6"/>
                <a:stretch>
                  <a:fillRect l="-787" r="-629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3EC4A01B-2244-8E5E-522B-97657BDEFF3B}"/>
                  </a:ext>
                </a:extLst>
              </p:cNvPr>
              <p:cNvSpPr txBox="1"/>
              <p:nvPr/>
            </p:nvSpPr>
            <p:spPr>
              <a:xfrm>
                <a:off x="6049713" y="2487719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𝑃𝐶𝐵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3EC4A01B-2244-8E5E-522B-97657BDE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713" y="2487719"/>
                <a:ext cx="771525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270C1523-BA68-54AD-F80B-7BB6B20AEFBF}"/>
                  </a:ext>
                </a:extLst>
              </p:cNvPr>
              <p:cNvSpPr txBox="1"/>
              <p:nvPr/>
            </p:nvSpPr>
            <p:spPr>
              <a:xfrm>
                <a:off x="7514109" y="3332878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𝑃𝐶𝐵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270C1523-BA68-54AD-F80B-7BB6B20A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09" y="3332878"/>
                <a:ext cx="77152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DB785FDD-5197-2D5C-7FFE-B919D7022EFC}"/>
                  </a:ext>
                </a:extLst>
              </p:cNvPr>
              <p:cNvSpPr txBox="1"/>
              <p:nvPr/>
            </p:nvSpPr>
            <p:spPr>
              <a:xfrm>
                <a:off x="9197455" y="3318636"/>
                <a:ext cx="7715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𝑐𝑜𝑙𝑑𝑝𝑙𝑎𝑡𝑒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DB785FDD-5197-2D5C-7FFE-B919D7022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455" y="3318636"/>
                <a:ext cx="771525" cy="390748"/>
              </a:xfrm>
              <a:prstGeom prst="rect">
                <a:avLst/>
              </a:prstGeom>
              <a:blipFill>
                <a:blip r:embed="rId9"/>
                <a:stretch>
                  <a:fillRect l="-794" r="-420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4" name="TextBox 1163">
                <a:extLst>
                  <a:ext uri="{FF2B5EF4-FFF2-40B4-BE49-F238E27FC236}">
                    <a16:creationId xmlns:a16="http://schemas.microsoft.com/office/drawing/2014/main" id="{9AE1AAEB-976E-183E-190D-FFFF5FBCCC0E}"/>
                  </a:ext>
                </a:extLst>
              </p:cNvPr>
              <p:cNvSpPr txBox="1"/>
              <p:nvPr/>
            </p:nvSpPr>
            <p:spPr>
              <a:xfrm>
                <a:off x="7561631" y="2489769"/>
                <a:ext cx="1091731" cy="390748"/>
              </a:xfrm>
              <a:prstGeom prst="rect">
                <a:avLst/>
              </a:prstGeom>
              <a:solidFill>
                <a:srgbClr val="FF6E67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𝑐𝑜𝑙𝑑𝑝𝑙𝑎𝑡𝑒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4" name="TextBox 1163">
                <a:extLst>
                  <a:ext uri="{FF2B5EF4-FFF2-40B4-BE49-F238E27FC236}">
                    <a16:creationId xmlns:a16="http://schemas.microsoft.com/office/drawing/2014/main" id="{9AE1AAEB-976E-183E-190D-FFFF5FBC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631" y="2489769"/>
                <a:ext cx="1091731" cy="390748"/>
              </a:xfrm>
              <a:prstGeom prst="rect">
                <a:avLst/>
              </a:prstGeom>
              <a:blipFill>
                <a:blip r:embed="rId10"/>
                <a:stretch>
                  <a:fillRect l="-556" r="-111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5" name="TextBox 1164">
                <a:extLst>
                  <a:ext uri="{FF2B5EF4-FFF2-40B4-BE49-F238E27FC236}">
                    <a16:creationId xmlns:a16="http://schemas.microsoft.com/office/drawing/2014/main" id="{4C4DAD88-01A0-DD51-E2B8-F5B65C1BD4D7}"/>
                  </a:ext>
                </a:extLst>
              </p:cNvPr>
              <p:cNvSpPr txBox="1"/>
              <p:nvPr/>
            </p:nvSpPr>
            <p:spPr>
              <a:xfrm>
                <a:off x="10602663" y="3297220"/>
                <a:ext cx="771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𝑐𝑜𝑜𝑙𝑒𝑟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5" name="TextBox 1164">
                <a:extLst>
                  <a:ext uri="{FF2B5EF4-FFF2-40B4-BE49-F238E27FC236}">
                    <a16:creationId xmlns:a16="http://schemas.microsoft.com/office/drawing/2014/main" id="{4C4DAD88-01A0-DD51-E2B8-F5B65C1B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663" y="3297220"/>
                <a:ext cx="771525" cy="369332"/>
              </a:xfrm>
              <a:prstGeom prst="rect">
                <a:avLst/>
              </a:prstGeom>
              <a:blipFill>
                <a:blip r:embed="rId11"/>
                <a:stretch>
                  <a:fillRect l="-787" r="-787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595AF939-046D-D55F-89BD-11C6FB7E0487}"/>
                  </a:ext>
                </a:extLst>
              </p:cNvPr>
              <p:cNvSpPr txBox="1"/>
              <p:nvPr/>
            </p:nvSpPr>
            <p:spPr>
              <a:xfrm>
                <a:off x="432314" y="3265779"/>
                <a:ext cx="1378755" cy="529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Power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595AF939-046D-D55F-89BD-11C6FB7E0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14" y="3265779"/>
                <a:ext cx="1378755" cy="529056"/>
              </a:xfrm>
              <a:prstGeom prst="rect">
                <a:avLst/>
              </a:prstGeom>
              <a:blipFill>
                <a:blip r:embed="rId1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8" name="Oval 1167">
            <a:extLst>
              <a:ext uri="{FF2B5EF4-FFF2-40B4-BE49-F238E27FC236}">
                <a16:creationId xmlns:a16="http://schemas.microsoft.com/office/drawing/2014/main" id="{11149F9F-11C6-3C58-0227-13168EEF38F0}"/>
              </a:ext>
            </a:extLst>
          </p:cNvPr>
          <p:cNvSpPr/>
          <p:nvPr/>
        </p:nvSpPr>
        <p:spPr>
          <a:xfrm>
            <a:off x="1983043" y="3008273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20D2ADA4-E0C0-254C-5D2D-09519F6FC4AA}"/>
                  </a:ext>
                </a:extLst>
              </p:cNvPr>
              <p:cNvSpPr txBox="1"/>
              <p:nvPr/>
            </p:nvSpPr>
            <p:spPr>
              <a:xfrm>
                <a:off x="1704031" y="2567418"/>
                <a:ext cx="626067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20D2ADA4-E0C0-254C-5D2D-09519F6FC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31" y="2567418"/>
                <a:ext cx="626067" cy="405432"/>
              </a:xfrm>
              <a:prstGeom prst="rect">
                <a:avLst/>
              </a:prstGeom>
              <a:blipFill>
                <a:blip r:embed="rId1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4" name="Picture 1173">
            <a:extLst>
              <a:ext uri="{FF2B5EF4-FFF2-40B4-BE49-F238E27FC236}">
                <a16:creationId xmlns:a16="http://schemas.microsoft.com/office/drawing/2014/main" id="{A57A8608-45D8-C46B-C34C-2D350B533B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476" y="1230418"/>
            <a:ext cx="5672321" cy="761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70856108-EFA7-F407-BB9E-7AEB3B6036B5}"/>
                  </a:ext>
                </a:extLst>
              </p:cNvPr>
              <p:cNvSpPr txBox="1"/>
              <p:nvPr/>
            </p:nvSpPr>
            <p:spPr>
              <a:xfrm>
                <a:off x="3277291" y="5163844"/>
                <a:ext cx="536144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 flux through the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coldplate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low at the start of the test. We can use </a:t>
                </a:r>
                <a:r>
                  <a:rPr lang="en-US" b="1" u="sng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Thermal Impedance </a:t>
                </a:r>
                <a:r>
                  <a:rPr lang="en-US" b="1" u="sng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Zth</a:t>
                </a:r>
                <a:r>
                  <a:rPr lang="en-US" b="1" u="sng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(t)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𝑠𝑜𝑙𝑑𝑒𝑟</m:t>
                        </m:r>
                      </m:sub>
                    </m:sSub>
                  </m:oMath>
                </a14:m>
                <a:r>
                  <a:rPr lang="en-US" dirty="0"/>
                  <a:t> with lower impact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𝑐𝑜𝑙𝑑𝑝𝑙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70856108-EFA7-F407-BB9E-7AEB3B60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291" y="5163844"/>
                <a:ext cx="5361440" cy="944746"/>
              </a:xfrm>
              <a:prstGeom prst="rect">
                <a:avLst/>
              </a:prstGeom>
              <a:blipFill>
                <a:blip r:embed="rId15"/>
                <a:stretch>
                  <a:fillRect l="-910" t="-3226" r="-1593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8" name="Rectangle 1177">
            <a:extLst>
              <a:ext uri="{FF2B5EF4-FFF2-40B4-BE49-F238E27FC236}">
                <a16:creationId xmlns:a16="http://schemas.microsoft.com/office/drawing/2014/main" id="{75806BC9-438D-0EB9-56DF-B537E9942324}"/>
              </a:ext>
            </a:extLst>
          </p:cNvPr>
          <p:cNvSpPr/>
          <p:nvPr/>
        </p:nvSpPr>
        <p:spPr>
          <a:xfrm>
            <a:off x="3191602" y="5066502"/>
            <a:ext cx="5557768" cy="1158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9019F604-9408-66F4-B07E-5500C7EAAFD0}"/>
              </a:ext>
            </a:extLst>
          </p:cNvPr>
          <p:cNvSpPr txBox="1"/>
          <p:nvPr/>
        </p:nvSpPr>
        <p:spPr>
          <a:xfrm>
            <a:off x="4851305" y="4638599"/>
            <a:ext cx="22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Good News!</a:t>
            </a:r>
          </a:p>
        </p:txBody>
      </p:sp>
      <p:pic>
        <p:nvPicPr>
          <p:cNvPr id="1182" name="Picture 1181">
            <a:extLst>
              <a:ext uri="{FF2B5EF4-FFF2-40B4-BE49-F238E27FC236}">
                <a16:creationId xmlns:a16="http://schemas.microsoft.com/office/drawing/2014/main" id="{C8CCE3FC-C659-8E9F-BF7B-F1BDBEFB1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5808" y="5751759"/>
            <a:ext cx="663474" cy="297780"/>
          </a:xfrm>
          <a:prstGeom prst="rect">
            <a:avLst/>
          </a:prstGeom>
        </p:spPr>
      </p:pic>
      <p:pic>
        <p:nvPicPr>
          <p:cNvPr id="1184" name="Picture 1183">
            <a:extLst>
              <a:ext uri="{FF2B5EF4-FFF2-40B4-BE49-F238E27FC236}">
                <a16:creationId xmlns:a16="http://schemas.microsoft.com/office/drawing/2014/main" id="{1AB6AF5B-DEE4-2E0A-8830-C0CDB91B29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2659" y="5751759"/>
            <a:ext cx="877035" cy="3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Rectangle 1183">
            <a:extLst>
              <a:ext uri="{FF2B5EF4-FFF2-40B4-BE49-F238E27FC236}">
                <a16:creationId xmlns:a16="http://schemas.microsoft.com/office/drawing/2014/main" id="{74D6C663-DE0A-749D-4AF8-4EA192D94D22}"/>
              </a:ext>
            </a:extLst>
          </p:cNvPr>
          <p:cNvSpPr/>
          <p:nvPr/>
        </p:nvSpPr>
        <p:spPr>
          <a:xfrm>
            <a:off x="1672236" y="5332813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431AFB4E-EB4F-DE1C-4827-67C2724C1013}"/>
              </a:ext>
            </a:extLst>
          </p:cNvPr>
          <p:cNvSpPr/>
          <p:nvPr/>
        </p:nvSpPr>
        <p:spPr>
          <a:xfrm>
            <a:off x="1672236" y="3621705"/>
            <a:ext cx="687155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C9688-B3C1-146B-925B-3812D4376157}"/>
              </a:ext>
            </a:extLst>
          </p:cNvPr>
          <p:cNvSpPr/>
          <p:nvPr/>
        </p:nvSpPr>
        <p:spPr>
          <a:xfrm>
            <a:off x="1678144" y="1873567"/>
            <a:ext cx="5495571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Intensity Calculation</a:t>
            </a:r>
          </a:p>
        </p:txBody>
      </p:sp>
      <p:pic>
        <p:nvPicPr>
          <p:cNvPr id="1026" name="Picture 2" descr="Thermal distribution throughout power module layers simulated in COMSOL.">
            <a:extLst>
              <a:ext uri="{FF2B5EF4-FFF2-40B4-BE49-F238E27FC236}">
                <a16:creationId xmlns:a16="http://schemas.microsoft.com/office/drawing/2014/main" id="{CA308266-859D-8506-0CD1-E9A7F68C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90" y="506422"/>
            <a:ext cx="4362276" cy="24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93239-1915-AFD8-36E8-1FF333D0098C}"/>
              </a:ext>
            </a:extLst>
          </p:cNvPr>
          <p:cNvSpPr txBox="1"/>
          <p:nvPr/>
        </p:nvSpPr>
        <p:spPr>
          <a:xfrm>
            <a:off x="7218596" y="3014175"/>
            <a:ext cx="469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Example diagram of heat flow through a power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599D-370C-3E67-A0DD-B4DC3DF806FE}"/>
              </a:ext>
            </a:extLst>
          </p:cNvPr>
          <p:cNvSpPr txBox="1"/>
          <p:nvPr/>
        </p:nvSpPr>
        <p:spPr>
          <a:xfrm>
            <a:off x="1926206" y="146847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Single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CAF0F-A206-87F8-A485-8E48DDE7B17B}"/>
              </a:ext>
            </a:extLst>
          </p:cNvPr>
          <p:cNvSpPr txBox="1"/>
          <p:nvPr/>
        </p:nvSpPr>
        <p:spPr>
          <a:xfrm>
            <a:off x="1807142" y="32591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Lumped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BDCAE-08D0-67A1-4113-59A67188A05C}"/>
              </a:ext>
            </a:extLst>
          </p:cNvPr>
          <p:cNvSpPr txBox="1"/>
          <p:nvPr/>
        </p:nvSpPr>
        <p:spPr>
          <a:xfrm>
            <a:off x="1646294" y="4926051"/>
            <a:ext cx="266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Continuous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/>
              <p:nvPr/>
            </p:nvSpPr>
            <p:spPr>
              <a:xfrm>
                <a:off x="2033588" y="2396666"/>
                <a:ext cx="2172390" cy="412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∗(1−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93BEC-32AA-16C2-5D17-ECE5DF29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88" y="2396666"/>
                <a:ext cx="2172390" cy="41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/>
              <p:nvPr/>
            </p:nvSpPr>
            <p:spPr>
              <a:xfrm>
                <a:off x="1807142" y="3863378"/>
                <a:ext cx="276748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435D9-443E-B2DF-76AA-81A1FA7B6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3863378"/>
                <a:ext cx="276748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/>
              <p:nvPr/>
            </p:nvSpPr>
            <p:spPr>
              <a:xfrm>
                <a:off x="1807142" y="5626459"/>
                <a:ext cx="3094565" cy="619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FA4240-4A9F-A50D-EB55-F2CD5954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42" y="5626459"/>
                <a:ext cx="3094565" cy="619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0D47EA-C6A5-6E88-E36E-4F9FA6754575}"/>
              </a:ext>
            </a:extLst>
          </p:cNvPr>
          <p:cNvSpPr txBox="1"/>
          <p:nvPr/>
        </p:nvSpPr>
        <p:spPr>
          <a:xfrm rot="5400000">
            <a:off x="-36566" y="3529088"/>
            <a:ext cx="239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Accuracy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4AB1C-2C4E-1F19-E611-AE52EFF6D7FD}"/>
              </a:ext>
            </a:extLst>
          </p:cNvPr>
          <p:cNvSpPr txBox="1"/>
          <p:nvPr/>
        </p:nvSpPr>
        <p:spPr>
          <a:xfrm>
            <a:off x="2150872" y="196805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CB5E642-6E9F-6899-6F26-DF0D8C655425}"/>
              </a:ext>
            </a:extLst>
          </p:cNvPr>
          <p:cNvGrpSpPr/>
          <p:nvPr/>
        </p:nvGrpSpPr>
        <p:grpSpPr>
          <a:xfrm>
            <a:off x="5056805" y="2275027"/>
            <a:ext cx="1222609" cy="555035"/>
            <a:chOff x="4531156" y="3444411"/>
            <a:chExt cx="2592553" cy="1176956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1137F06D-DACD-BF4E-FC96-7E73D34D5EF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27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098702DC-CED8-52A0-EAB5-677883ACC6E8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3874942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CF1C96FB-7EFB-B418-C025-CA77BC9353A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1FE13B4A-66E9-EAB0-321B-903A8E5ECFAF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05" y="4103542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CAD3215-B714-6BB2-0077-CF086974D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806" y="3444413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9A0673A6-2C3E-1ACF-A1D3-D899BF9AB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1305" y="3444411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9E0D9086-4B7E-1358-AF31-CC1A1DBA3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235" y="3444413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721CA9C9-9379-804E-C32E-58CE7F9AE85E}"/>
                </a:ext>
              </a:extLst>
            </p:cNvPr>
            <p:cNvCxnSpPr>
              <a:cxnSpLocks/>
            </p:cNvCxnSpPr>
            <p:nvPr/>
          </p:nvCxnSpPr>
          <p:spPr>
            <a:xfrm>
              <a:off x="6135165" y="3444413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74C3E99-7351-F91E-47CE-55981AAA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235" y="3539663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94476D5-4762-5E5C-120A-EB0203ABA65A}"/>
                </a:ext>
              </a:extLst>
            </p:cNvPr>
            <p:cNvCxnSpPr>
              <a:cxnSpLocks/>
            </p:cNvCxnSpPr>
            <p:nvPr/>
          </p:nvCxnSpPr>
          <p:spPr>
            <a:xfrm>
              <a:off x="6420915" y="3539663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F4F28099-09A7-5326-B7B8-F1FE6A321DF2}"/>
                </a:ext>
              </a:extLst>
            </p:cNvPr>
            <p:cNvCxnSpPr>
              <a:cxnSpLocks/>
            </p:cNvCxnSpPr>
            <p:nvPr/>
          </p:nvCxnSpPr>
          <p:spPr>
            <a:xfrm>
              <a:off x="5479369" y="3539663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21BA1233-4873-96F3-DFB4-1FC23D9467A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96102DE7-CDD2-6FB2-3027-1F633275C799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1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4BACEC3A-2927-C6FE-AA1D-9FD9C6F61B35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539663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29D8B71C-A5AD-D4BC-F182-273B360FFCDF}"/>
                </a:ext>
              </a:extLst>
            </p:cNvPr>
            <p:cNvGrpSpPr/>
            <p:nvPr/>
          </p:nvGrpSpPr>
          <p:grpSpPr>
            <a:xfrm>
              <a:off x="4531156" y="3999736"/>
              <a:ext cx="343836" cy="343836"/>
              <a:chOff x="6735129" y="5261330"/>
              <a:chExt cx="695324" cy="695324"/>
            </a:xfrm>
          </p:grpSpPr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9EDC0C32-4FB7-4F79-0ACA-2D8BFFC71A49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9A6D9269-F99F-0870-5ECF-3CE1B079F68C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C59F7CB-0AD5-19CB-9336-FA6641A04267}"/>
                </a:ext>
              </a:extLst>
            </p:cNvPr>
            <p:cNvCxnSpPr>
              <a:cxnSpLocks/>
              <a:endCxn id="1075" idx="0"/>
            </p:cNvCxnSpPr>
            <p:nvPr/>
          </p:nvCxnSpPr>
          <p:spPr>
            <a:xfrm>
              <a:off x="4703074" y="3821602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CA44676C-CA2D-ADAE-6185-91E3747C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712833" y="3821602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57F4DAF-19EB-381A-6C51-087F3640634E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65" y="3821602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E94A3101-A7AE-7502-35D1-928DC26C0FF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225" y="3821602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1" name="Isosceles Triangle 1080">
              <a:extLst>
                <a:ext uri="{FF2B5EF4-FFF2-40B4-BE49-F238E27FC236}">
                  <a16:creationId xmlns:a16="http://schemas.microsoft.com/office/drawing/2014/main" id="{58F8505A-DEEB-1652-9C91-3C274094A20D}"/>
                </a:ext>
              </a:extLst>
            </p:cNvPr>
            <p:cNvSpPr/>
            <p:nvPr/>
          </p:nvSpPr>
          <p:spPr>
            <a:xfrm rot="10800000">
              <a:off x="6876059" y="4514098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2" name="Isosceles Triangle 1081">
              <a:extLst>
                <a:ext uri="{FF2B5EF4-FFF2-40B4-BE49-F238E27FC236}">
                  <a16:creationId xmlns:a16="http://schemas.microsoft.com/office/drawing/2014/main" id="{0B387EC0-53AF-DDF5-6F83-DB9600789083}"/>
                </a:ext>
              </a:extLst>
            </p:cNvPr>
            <p:cNvSpPr/>
            <p:nvPr/>
          </p:nvSpPr>
          <p:spPr>
            <a:xfrm rot="10800000">
              <a:off x="4579249" y="4501917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4C63C532-A6B8-DBE4-4613-AA960FFFD4B0}"/>
                </a:ext>
              </a:extLst>
            </p:cNvPr>
            <p:cNvCxnSpPr>
              <a:cxnSpLocks/>
              <a:stCxn id="1075" idx="4"/>
              <a:endCxn id="1082" idx="3"/>
            </p:cNvCxnSpPr>
            <p:nvPr/>
          </p:nvCxnSpPr>
          <p:spPr>
            <a:xfrm>
              <a:off x="4703074" y="4343572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1513CB1-404B-F626-2936-76DC060380D7}"/>
              </a:ext>
            </a:extLst>
          </p:cNvPr>
          <p:cNvSpPr txBox="1"/>
          <p:nvPr/>
        </p:nvSpPr>
        <p:spPr>
          <a:xfrm>
            <a:off x="4531087" y="1968052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367E342F-0ACD-3D47-5851-A80C8091930C}"/>
              </a:ext>
            </a:extLst>
          </p:cNvPr>
          <p:cNvGrpSpPr/>
          <p:nvPr/>
        </p:nvGrpSpPr>
        <p:grpSpPr>
          <a:xfrm>
            <a:off x="5204750" y="5633139"/>
            <a:ext cx="2998237" cy="641963"/>
            <a:chOff x="6051011" y="4766916"/>
            <a:chExt cx="5439982" cy="11647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EED538-4BE1-EE12-43B4-F7E54E8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3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D44B88-3930-3877-0819-76E657E2E05D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F73B62-D532-370B-7308-F12DD4FA06D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BDE2B-C6C9-E1A1-23C0-4A3D1F74FA3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60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C9993A-9B33-935F-E1D6-6E03EDACD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661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6E14B9-F739-155F-A19F-8D223753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1160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68CABB-101F-5D21-DE32-3FD3C13C3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3090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30CA12-8767-A4D1-6FFC-A7EAA567C5F6}"/>
                </a:ext>
              </a:extLst>
            </p:cNvPr>
            <p:cNvCxnSpPr>
              <a:cxnSpLocks/>
            </p:cNvCxnSpPr>
            <p:nvPr/>
          </p:nvCxnSpPr>
          <p:spPr>
            <a:xfrm>
              <a:off x="7655020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FE1B06-2AD9-64AD-F3B6-5AFA6844E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4090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4EA8D1-908C-7C8F-DB46-6D7E9B9DF0AE}"/>
                </a:ext>
              </a:extLst>
            </p:cNvPr>
            <p:cNvCxnSpPr>
              <a:cxnSpLocks/>
            </p:cNvCxnSpPr>
            <p:nvPr/>
          </p:nvCxnSpPr>
          <p:spPr>
            <a:xfrm>
              <a:off x="7940770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CECE13-FBFE-FED6-DD22-61DA735D2FAD}"/>
                </a:ext>
              </a:extLst>
            </p:cNvPr>
            <p:cNvCxnSpPr>
              <a:cxnSpLocks/>
            </p:cNvCxnSpPr>
            <p:nvPr/>
          </p:nvCxnSpPr>
          <p:spPr>
            <a:xfrm>
              <a:off x="6999224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1EB07B-F684-438C-5068-1B74F48AA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FF7F73D-DC51-09A7-C19C-3C095EA5F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70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87F67E-2D94-DBDC-2535-420F5D7D6D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536BBE7-1055-ED20-3857-28C029962472}"/>
                </a:ext>
              </a:extLst>
            </p:cNvPr>
            <p:cNvGrpSpPr/>
            <p:nvPr/>
          </p:nvGrpSpPr>
          <p:grpSpPr>
            <a:xfrm>
              <a:off x="6051011" y="5322239"/>
              <a:ext cx="343836" cy="343836"/>
              <a:chOff x="6735129" y="5261330"/>
              <a:chExt cx="695324" cy="695324"/>
            </a:xfrm>
          </p:grpSpPr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98B0A0CA-2397-B1A1-A715-5D4B56CF927C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FAA911D-0CF5-8CEE-8D93-8D17FBF614CD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499BD460-2317-4364-D0EC-D1BD45EB9F2A}"/>
                </a:ext>
              </a:extLst>
            </p:cNvPr>
            <p:cNvCxnSpPr>
              <a:cxnSpLocks/>
              <a:endCxn id="1039" idx="0"/>
            </p:cNvCxnSpPr>
            <p:nvPr/>
          </p:nvCxnSpPr>
          <p:spPr>
            <a:xfrm>
              <a:off x="6222929" y="5144105"/>
              <a:ext cx="0" cy="1781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6B3A6A6E-555B-7D24-721A-1E608095BC2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688" y="5144105"/>
              <a:ext cx="4888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0527F759-30E3-BD71-5EEA-B9FC34B22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9508" y="5137596"/>
              <a:ext cx="3276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FBCE2BF-34EF-4353-1143-5DF6B2C44B3F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168" y="5137596"/>
              <a:ext cx="0" cy="68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5" name="Isosceles Triangle 1054">
              <a:extLst>
                <a:ext uri="{FF2B5EF4-FFF2-40B4-BE49-F238E27FC236}">
                  <a16:creationId xmlns:a16="http://schemas.microsoft.com/office/drawing/2014/main" id="{330E7880-608E-2C82-3E22-A5386E96BFF7}"/>
                </a:ext>
              </a:extLst>
            </p:cNvPr>
            <p:cNvSpPr/>
            <p:nvPr/>
          </p:nvSpPr>
          <p:spPr>
            <a:xfrm rot="10800000">
              <a:off x="11243343" y="5823676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Isosceles Triangle 1055">
              <a:extLst>
                <a:ext uri="{FF2B5EF4-FFF2-40B4-BE49-F238E27FC236}">
                  <a16:creationId xmlns:a16="http://schemas.microsoft.com/office/drawing/2014/main" id="{2C91F4FA-2F7A-3966-5CE2-A4F752E3B402}"/>
                </a:ext>
              </a:extLst>
            </p:cNvPr>
            <p:cNvSpPr/>
            <p:nvPr/>
          </p:nvSpPr>
          <p:spPr>
            <a:xfrm rot="10800000">
              <a:off x="6099104" y="5824420"/>
              <a:ext cx="247650" cy="10726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A6CBD00D-3E3C-8E24-E7B6-39B2F2727901}"/>
                </a:ext>
              </a:extLst>
            </p:cNvPr>
            <p:cNvCxnSpPr>
              <a:cxnSpLocks/>
              <a:stCxn id="1039" idx="4"/>
              <a:endCxn id="1056" idx="3"/>
            </p:cNvCxnSpPr>
            <p:nvPr/>
          </p:nvCxnSpPr>
          <p:spPr>
            <a:xfrm>
              <a:off x="6222929" y="5666075"/>
              <a:ext cx="0" cy="1583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E288F00-6E80-7981-F161-3A0F2A0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52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8D75B015-DD98-8F05-844B-FDE54E8DE916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197445"/>
              <a:ext cx="0" cy="468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9DFD944C-3B47-1E1C-24A7-1F248EE385A1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14A03705-EAE7-1657-2221-CEAD5373750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259" y="5426045"/>
              <a:ext cx="670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F8EF284-560C-D389-59DB-60AACF4C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060" y="4766916"/>
              <a:ext cx="180499" cy="174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6C7363D8-D658-BC46-E0F9-C145C4D6D9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0559" y="4766916"/>
              <a:ext cx="20193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D791980B-2931-0F71-26A7-107DB9AE6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489" y="4766916"/>
              <a:ext cx="20574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C8151D8E-F71A-D44D-92C3-0CCEA1A734FC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9" y="4766916"/>
              <a:ext cx="179070" cy="19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1B2E7CD-8188-1D4E-C39B-22405A504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489" y="4862166"/>
              <a:ext cx="106680" cy="95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2EBCDF5C-8288-6C70-6A11-5F32304B2B69}"/>
                </a:ext>
              </a:extLst>
            </p:cNvPr>
            <p:cNvCxnSpPr>
              <a:cxnSpLocks/>
            </p:cNvCxnSpPr>
            <p:nvPr/>
          </p:nvCxnSpPr>
          <p:spPr>
            <a:xfrm>
              <a:off x="9730169" y="4862166"/>
              <a:ext cx="247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1F4E0478-E6F2-566C-E10E-C8B2E015CABE}"/>
                </a:ext>
              </a:extLst>
            </p:cNvPr>
            <p:cNvCxnSpPr>
              <a:cxnSpLocks/>
            </p:cNvCxnSpPr>
            <p:nvPr/>
          </p:nvCxnSpPr>
          <p:spPr>
            <a:xfrm>
              <a:off x="8788623" y="4862166"/>
              <a:ext cx="72628" cy="790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9EFCC080-4421-4B8D-25B7-65B18EC965F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2781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FA37BF8A-13C7-41E1-B031-5B53C3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69" y="4862166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351362F8-D237-09B9-5BF8-789A4CAB3AF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4862165"/>
              <a:ext cx="0" cy="563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B3D4AF8-DCE9-DE00-6A40-507DBD881D6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420" y="5144105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2113D78C-E186-A8C1-E5A5-DEF7472DD155}"/>
                </a:ext>
              </a:extLst>
            </p:cNvPr>
            <p:cNvCxnSpPr>
              <a:cxnSpLocks/>
            </p:cNvCxnSpPr>
            <p:nvPr/>
          </p:nvCxnSpPr>
          <p:spPr>
            <a:xfrm>
              <a:off x="9977819" y="5153474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4124E816-2726-C2AD-F8B1-C7801B3DC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619" y="5137596"/>
              <a:ext cx="3225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CFB34B38-371D-F247-715F-C518B7250ACB}"/>
              </a:ext>
            </a:extLst>
          </p:cNvPr>
          <p:cNvGrpSpPr/>
          <p:nvPr/>
        </p:nvGrpSpPr>
        <p:grpSpPr>
          <a:xfrm>
            <a:off x="4858233" y="4077083"/>
            <a:ext cx="3344754" cy="563877"/>
            <a:chOff x="5660292" y="3981770"/>
            <a:chExt cx="2010968" cy="339020"/>
          </a:xfrm>
        </p:grpSpPr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E2474F90-9BE0-B434-9710-E7A9D81EB9F1}"/>
                </a:ext>
              </a:extLst>
            </p:cNvPr>
            <p:cNvCxnSpPr>
              <a:cxnSpLocks/>
            </p:cNvCxnSpPr>
            <p:nvPr/>
          </p:nvCxnSpPr>
          <p:spPr>
            <a:xfrm>
              <a:off x="6039467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F18B59A5-496E-5C34-4D82-8A6595F39A70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49A3A2C0-3BF1-BEFD-8A68-34698963F817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16EB79DB-72B6-D3F3-2BA0-6D570056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015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016A99CF-78D5-9C27-4EAF-8B58B41F5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578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3C4678B5-5F27-7CEF-53F8-DB20137C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9611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2E6F3EA6-B520-DDBD-210E-808B0854E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03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89472AF0-8199-AE86-4E11-E7F92BF67F64}"/>
                </a:ext>
              </a:extLst>
            </p:cNvPr>
            <p:cNvCxnSpPr>
              <a:cxnSpLocks/>
            </p:cNvCxnSpPr>
            <p:nvPr/>
          </p:nvCxnSpPr>
          <p:spPr>
            <a:xfrm>
              <a:off x="6113794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F242F12F-A9C1-B971-45A3-9F540963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423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CA872A5B-C76F-1C2C-A41D-150B584A4CDD}"/>
                </a:ext>
              </a:extLst>
            </p:cNvPr>
            <p:cNvCxnSpPr>
              <a:cxnSpLocks/>
            </p:cNvCxnSpPr>
            <p:nvPr/>
          </p:nvCxnSpPr>
          <p:spPr>
            <a:xfrm>
              <a:off x="6194585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F5D50D15-6DB7-0BAA-6E8E-03AA9AE3591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81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074C0CE-7A70-BA55-762C-852B69035DEA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EA21B7-B904-B8C1-E18C-E9E0930FAC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9880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5733D65-F982-F471-138B-1668EE7A9B20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99F024A8-5D05-BD9A-F8C8-C59B11056E16}"/>
                </a:ext>
              </a:extLst>
            </p:cNvPr>
            <p:cNvGrpSpPr/>
            <p:nvPr/>
          </p:nvGrpSpPr>
          <p:grpSpPr>
            <a:xfrm>
              <a:off x="5660292" y="4138777"/>
              <a:ext cx="97213" cy="97213"/>
              <a:chOff x="6735129" y="5261330"/>
              <a:chExt cx="695324" cy="695324"/>
            </a:xfrm>
          </p:grpSpPr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6D63B94D-21ED-0C4B-93F3-6185733CE04A}"/>
                  </a:ext>
                </a:extLst>
              </p:cNvPr>
              <p:cNvSpPr/>
              <p:nvPr/>
            </p:nvSpPr>
            <p:spPr>
              <a:xfrm>
                <a:off x="6735129" y="5261330"/>
                <a:ext cx="695324" cy="695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7" name="Straight Arrow Connector 1136">
                <a:extLst>
                  <a:ext uri="{FF2B5EF4-FFF2-40B4-BE49-F238E27FC236}">
                    <a16:creationId xmlns:a16="http://schemas.microsoft.com/office/drawing/2014/main" id="{E576BE71-3CA6-F921-0623-8FA208428362}"/>
                  </a:ext>
                </a:extLst>
              </p:cNvPr>
              <p:cNvCxnSpPr/>
              <p:nvPr/>
            </p:nvCxnSpPr>
            <p:spPr>
              <a:xfrm flipV="1">
                <a:off x="7082791" y="5389917"/>
                <a:ext cx="0" cy="446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53EFB5D8-CF87-309A-5D44-AAC64EE09B62}"/>
                </a:ext>
              </a:extLst>
            </p:cNvPr>
            <p:cNvCxnSpPr>
              <a:cxnSpLocks/>
              <a:endCxn id="1136" idx="0"/>
            </p:cNvCxnSpPr>
            <p:nvPr/>
          </p:nvCxnSpPr>
          <p:spPr>
            <a:xfrm>
              <a:off x="5708898" y="4088413"/>
              <a:ext cx="0" cy="503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ED435810-C254-C324-9C8A-50868867B8D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658" y="4088413"/>
              <a:ext cx="138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69E96015-8DA8-F239-5AE3-DC1A710822E8}"/>
                </a:ext>
              </a:extLst>
            </p:cNvPr>
            <p:cNvCxnSpPr>
              <a:cxnSpLocks/>
            </p:cNvCxnSpPr>
            <p:nvPr/>
          </p:nvCxnSpPr>
          <p:spPr>
            <a:xfrm>
              <a:off x="7543611" y="4096486"/>
              <a:ext cx="92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2FD3A215-2B1E-DEAB-F156-977D2B79939B}"/>
                </a:ext>
              </a:extLst>
            </p:cNvPr>
            <p:cNvCxnSpPr>
              <a:cxnSpLocks/>
            </p:cNvCxnSpPr>
            <p:nvPr/>
          </p:nvCxnSpPr>
          <p:spPr>
            <a:xfrm>
              <a:off x="7636251" y="4096486"/>
              <a:ext cx="0" cy="19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Isosceles Triangle 1141">
              <a:extLst>
                <a:ext uri="{FF2B5EF4-FFF2-40B4-BE49-F238E27FC236}">
                  <a16:creationId xmlns:a16="http://schemas.microsoft.com/office/drawing/2014/main" id="{78541D02-BF9A-CC23-34DA-8468D820E492}"/>
                </a:ext>
              </a:extLst>
            </p:cNvPr>
            <p:cNvSpPr/>
            <p:nvPr/>
          </p:nvSpPr>
          <p:spPr>
            <a:xfrm rot="10800000">
              <a:off x="7601242" y="4290462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Isosceles Triangle 1142">
              <a:extLst>
                <a:ext uri="{FF2B5EF4-FFF2-40B4-BE49-F238E27FC236}">
                  <a16:creationId xmlns:a16="http://schemas.microsoft.com/office/drawing/2014/main" id="{0FD2E580-C5C8-1B52-BE04-F456A77FD51B}"/>
                </a:ext>
              </a:extLst>
            </p:cNvPr>
            <p:cNvSpPr/>
            <p:nvPr/>
          </p:nvSpPr>
          <p:spPr>
            <a:xfrm rot="10800000">
              <a:off x="5673889" y="4280758"/>
              <a:ext cx="70018" cy="303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D4A2207-20D4-41DE-593E-C9595EF03C77}"/>
                </a:ext>
              </a:extLst>
            </p:cNvPr>
            <p:cNvCxnSpPr>
              <a:cxnSpLocks/>
              <a:stCxn id="1136" idx="4"/>
              <a:endCxn id="1143" idx="3"/>
            </p:cNvCxnSpPr>
            <p:nvPr/>
          </p:nvCxnSpPr>
          <p:spPr>
            <a:xfrm>
              <a:off x="5708898" y="4235990"/>
              <a:ext cx="0" cy="447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3EEBE444-547E-4714-3205-08DEDDB2451C}"/>
                </a:ext>
              </a:extLst>
            </p:cNvPr>
            <p:cNvCxnSpPr>
              <a:cxnSpLocks/>
            </p:cNvCxnSpPr>
            <p:nvPr/>
          </p:nvCxnSpPr>
          <p:spPr>
            <a:xfrm>
              <a:off x="6545385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8BC77A63-5E3B-085F-2F8F-664E0C1136AD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03494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D6125CAD-B7A7-1FED-1BBE-CDDA721741C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84417077-8F54-8098-7538-421F2C420672}"/>
                </a:ext>
              </a:extLst>
            </p:cNvPr>
            <p:cNvCxnSpPr>
              <a:cxnSpLocks/>
            </p:cNvCxnSpPr>
            <p:nvPr/>
          </p:nvCxnSpPr>
          <p:spPr>
            <a:xfrm>
              <a:off x="6580933" y="4168126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6EAA0823-58D8-89F4-7A2B-868CE120F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496" y="3981770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BEDBD5DB-4BE3-F213-F5E4-4C90AA3D3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529" y="3981770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33E285B3-7ADB-ABC5-8772-7D5B283FB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2620" y="3981770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E35CEBEB-F5EB-CE0A-71D8-72F60DB25A27}"/>
                </a:ext>
              </a:extLst>
            </p:cNvPr>
            <p:cNvCxnSpPr>
              <a:cxnSpLocks/>
            </p:cNvCxnSpPr>
            <p:nvPr/>
          </p:nvCxnSpPr>
          <p:spPr>
            <a:xfrm>
              <a:off x="6619712" y="3981770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7D435C07-018F-3018-A251-6FFAA66F0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341" y="4008700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B2289735-4AB2-4103-E18D-4AF1BB11DD4D}"/>
                </a:ext>
              </a:extLst>
            </p:cNvPr>
            <p:cNvCxnSpPr>
              <a:cxnSpLocks/>
            </p:cNvCxnSpPr>
            <p:nvPr/>
          </p:nvCxnSpPr>
          <p:spPr>
            <a:xfrm>
              <a:off x="6700503" y="4008700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47E047B-B4CB-DA95-7283-218B1A79623C}"/>
                </a:ext>
              </a:extLst>
            </p:cNvPr>
            <p:cNvCxnSpPr>
              <a:cxnSpLocks/>
            </p:cNvCxnSpPr>
            <p:nvPr/>
          </p:nvCxnSpPr>
          <p:spPr>
            <a:xfrm>
              <a:off x="6434299" y="4008700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227AD4C2-0CC5-4282-E743-858FF197F4C1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3E9057E9-426A-1995-DC07-26CF826010D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797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235A3A58-06BF-A2FD-1D28-767917A990C0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08700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50FE5FBC-F387-2294-8C64-11E4019C54EE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03" y="4088413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A4BFF82A-E9D0-170D-200C-CDEBA4E5EE4F}"/>
                </a:ext>
              </a:extLst>
            </p:cNvPr>
            <p:cNvCxnSpPr>
              <a:cxnSpLocks/>
            </p:cNvCxnSpPr>
            <p:nvPr/>
          </p:nvCxnSpPr>
          <p:spPr>
            <a:xfrm>
              <a:off x="6770521" y="4091062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A6B8FCC2-755D-7405-EDE8-BAFF99F04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26" y="4093837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2063051A-C3F7-7532-53FE-183E3BD13EE7}"/>
                </a:ext>
              </a:extLst>
            </p:cNvPr>
            <p:cNvCxnSpPr>
              <a:cxnSpLocks/>
            </p:cNvCxnSpPr>
            <p:nvPr/>
          </p:nvCxnSpPr>
          <p:spPr>
            <a:xfrm>
              <a:off x="7319921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9CE2B41-4907-297B-69C1-A35A762185AD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08918"/>
              <a:ext cx="0" cy="132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F19BB22F-1D67-7039-6783-0D8A5E8CA493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76345D63-D0DE-B7FE-83A4-383879527239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69" y="4173550"/>
              <a:ext cx="189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C5A4D338-A049-6FE1-293A-2C4E93461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032" y="3987194"/>
              <a:ext cx="51033" cy="49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50F82F52-7AF7-C730-7CBB-5F16DB803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064" y="3987194"/>
              <a:ext cx="57092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3AFFADBA-1433-3504-CAEA-D67F80C8C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7156" y="3987194"/>
              <a:ext cx="5816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0" name="Straight Connector 1169">
              <a:extLst>
                <a:ext uri="{FF2B5EF4-FFF2-40B4-BE49-F238E27FC236}">
                  <a16:creationId xmlns:a16="http://schemas.microsoft.com/office/drawing/2014/main" id="{BF9071C6-B4B0-E1AA-B59C-05B9E5784FCD}"/>
                </a:ext>
              </a:extLst>
            </p:cNvPr>
            <p:cNvCxnSpPr>
              <a:cxnSpLocks/>
            </p:cNvCxnSpPr>
            <p:nvPr/>
          </p:nvCxnSpPr>
          <p:spPr>
            <a:xfrm>
              <a:off x="7394248" y="3987194"/>
              <a:ext cx="50629" cy="538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1" name="Straight Connector 1170">
              <a:extLst>
                <a:ext uri="{FF2B5EF4-FFF2-40B4-BE49-F238E27FC236}">
                  <a16:creationId xmlns:a16="http://schemas.microsoft.com/office/drawing/2014/main" id="{E52AD66B-E17B-9715-6A8C-661D04CA3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876" y="4014125"/>
              <a:ext cx="30162" cy="26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A8EA1878-A612-1453-ADD5-C0546FE166A2}"/>
                </a:ext>
              </a:extLst>
            </p:cNvPr>
            <p:cNvCxnSpPr>
              <a:cxnSpLocks/>
            </p:cNvCxnSpPr>
            <p:nvPr/>
          </p:nvCxnSpPr>
          <p:spPr>
            <a:xfrm>
              <a:off x="7475038" y="4014125"/>
              <a:ext cx="70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3" name="Straight Connector 1172">
              <a:extLst>
                <a:ext uri="{FF2B5EF4-FFF2-40B4-BE49-F238E27FC236}">
                  <a16:creationId xmlns:a16="http://schemas.microsoft.com/office/drawing/2014/main" id="{D948E797-7AA1-8E16-E4EA-8B373C1F3323}"/>
                </a:ext>
              </a:extLst>
            </p:cNvPr>
            <p:cNvCxnSpPr>
              <a:cxnSpLocks/>
            </p:cNvCxnSpPr>
            <p:nvPr/>
          </p:nvCxnSpPr>
          <p:spPr>
            <a:xfrm>
              <a:off x="7208834" y="4014125"/>
              <a:ext cx="20534" cy="223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7C5B4F53-C587-51FF-375A-2B94D9851B4F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786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6C93686E-E285-C79B-52A7-7BF381E1D0D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333" y="4014125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94F11114-2634-EE48-F4AF-AAC9B21AEA45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14124"/>
              <a:ext cx="0" cy="159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7" name="Straight Connector 1176">
              <a:extLst>
                <a:ext uri="{FF2B5EF4-FFF2-40B4-BE49-F238E27FC236}">
                  <a16:creationId xmlns:a16="http://schemas.microsoft.com/office/drawing/2014/main" id="{E0D6B7CC-485D-2891-0EA0-00F42A91F353}"/>
                </a:ext>
              </a:extLst>
            </p:cNvPr>
            <p:cNvCxnSpPr>
              <a:cxnSpLocks/>
            </p:cNvCxnSpPr>
            <p:nvPr/>
          </p:nvCxnSpPr>
          <p:spPr>
            <a:xfrm>
              <a:off x="7545056" y="4096486"/>
              <a:ext cx="91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1" name="TextBox 1180">
            <a:extLst>
              <a:ext uri="{FF2B5EF4-FFF2-40B4-BE49-F238E27FC236}">
                <a16:creationId xmlns:a16="http://schemas.microsoft.com/office/drawing/2014/main" id="{67100194-FA27-21B7-7007-8D378F51870B}"/>
              </a:ext>
            </a:extLst>
          </p:cNvPr>
          <p:cNvSpPr txBox="1"/>
          <p:nvPr/>
        </p:nvSpPr>
        <p:spPr>
          <a:xfrm>
            <a:off x="2221257" y="361659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9AB780DA-0E21-1E8D-5E21-EB41D5A8546B}"/>
              </a:ext>
            </a:extLst>
          </p:cNvPr>
          <p:cNvSpPr txBox="1"/>
          <p:nvPr/>
        </p:nvSpPr>
        <p:spPr>
          <a:xfrm>
            <a:off x="5488898" y="366000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2C215AD4-CD99-D768-F2FC-DD16F7D7E0BD}"/>
              </a:ext>
            </a:extLst>
          </p:cNvPr>
          <p:cNvSpPr txBox="1"/>
          <p:nvPr/>
        </p:nvSpPr>
        <p:spPr>
          <a:xfrm>
            <a:off x="2221257" y="5318682"/>
            <a:ext cx="1755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85A380D5-DE24-6A4E-27F6-D75F489DA297}"/>
              </a:ext>
            </a:extLst>
          </p:cNvPr>
          <p:cNvSpPr/>
          <p:nvPr/>
        </p:nvSpPr>
        <p:spPr>
          <a:xfrm>
            <a:off x="6905917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B538B8C5-42D2-3EEF-5A06-CC347C42CC09}"/>
              </a:ext>
            </a:extLst>
          </p:cNvPr>
          <p:cNvSpPr/>
          <p:nvPr/>
        </p:nvSpPr>
        <p:spPr>
          <a:xfrm>
            <a:off x="6979943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C4681779-3AB0-6B00-4956-DB566C493315}"/>
              </a:ext>
            </a:extLst>
          </p:cNvPr>
          <p:cNvSpPr/>
          <p:nvPr/>
        </p:nvSpPr>
        <p:spPr>
          <a:xfrm>
            <a:off x="7057455" y="42905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2F9DC003-7107-BCD8-3B37-D1555C864E61}"/>
              </a:ext>
            </a:extLst>
          </p:cNvPr>
          <p:cNvGrpSpPr/>
          <p:nvPr/>
        </p:nvGrpSpPr>
        <p:grpSpPr>
          <a:xfrm>
            <a:off x="7657559" y="5916344"/>
            <a:ext cx="197257" cy="45719"/>
            <a:chOff x="7058317" y="4442962"/>
            <a:chExt cx="197257" cy="45719"/>
          </a:xfrm>
        </p:grpSpPr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DB02C3F3-5A46-528B-C939-B48BC4B56651}"/>
                </a:ext>
              </a:extLst>
            </p:cNvPr>
            <p:cNvSpPr/>
            <p:nvPr/>
          </p:nvSpPr>
          <p:spPr>
            <a:xfrm>
              <a:off x="7058317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B8259E26-7E0B-6890-E3F7-EA0E687F74A7}"/>
                </a:ext>
              </a:extLst>
            </p:cNvPr>
            <p:cNvSpPr/>
            <p:nvPr/>
          </p:nvSpPr>
          <p:spPr>
            <a:xfrm>
              <a:off x="7132343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CFD42B33-2DD4-CEA4-4406-52F9AC2D05B8}"/>
                </a:ext>
              </a:extLst>
            </p:cNvPr>
            <p:cNvSpPr/>
            <p:nvPr/>
          </p:nvSpPr>
          <p:spPr>
            <a:xfrm>
              <a:off x="7209855" y="44429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4" name="TextBox 1193">
            <a:extLst>
              <a:ext uri="{FF2B5EF4-FFF2-40B4-BE49-F238E27FC236}">
                <a16:creationId xmlns:a16="http://schemas.microsoft.com/office/drawing/2014/main" id="{5E3EFE02-F035-7060-CF7D-8B8F216C83CE}"/>
              </a:ext>
            </a:extLst>
          </p:cNvPr>
          <p:cNvSpPr txBox="1"/>
          <p:nvPr/>
        </p:nvSpPr>
        <p:spPr>
          <a:xfrm>
            <a:off x="5672339" y="5304475"/>
            <a:ext cx="222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Equivalent circuit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/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A31A798B-C62A-92A0-2968-1C5E173B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48" y="4526021"/>
                <a:ext cx="3024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/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E451E3DC-4F76-A0AF-6953-B7D283C3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99" y="4527736"/>
                <a:ext cx="30247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/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DB272EEB-36CF-209F-540C-76AF9A8C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78" y="4521271"/>
                <a:ext cx="30247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Left Brace 1197">
            <a:extLst>
              <a:ext uri="{FF2B5EF4-FFF2-40B4-BE49-F238E27FC236}">
                <a16:creationId xmlns:a16="http://schemas.microsoft.com/office/drawing/2014/main" id="{F0FFC8C5-1F8F-952C-203D-36332E1388AC}"/>
              </a:ext>
            </a:extLst>
          </p:cNvPr>
          <p:cNvSpPr/>
          <p:nvPr/>
        </p:nvSpPr>
        <p:spPr>
          <a:xfrm rot="16200000">
            <a:off x="7726131" y="5946094"/>
            <a:ext cx="87275" cy="309622"/>
          </a:xfrm>
          <a:prstGeom prst="leftBrace">
            <a:avLst>
              <a:gd name="adj1" fmla="val 8333"/>
              <a:gd name="adj2" fmla="val 49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/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BE719854-1D35-B0A9-EA21-97B9C32A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53" y="6195135"/>
                <a:ext cx="113759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0" name="Arrow: Down 1199">
            <a:extLst>
              <a:ext uri="{FF2B5EF4-FFF2-40B4-BE49-F238E27FC236}">
                <a16:creationId xmlns:a16="http://schemas.microsoft.com/office/drawing/2014/main" id="{33F777E2-C204-18F8-85C7-99019117FFE0}"/>
              </a:ext>
            </a:extLst>
          </p:cNvPr>
          <p:cNvSpPr/>
          <p:nvPr/>
        </p:nvSpPr>
        <p:spPr>
          <a:xfrm>
            <a:off x="671977" y="1251033"/>
            <a:ext cx="267258" cy="5224689"/>
          </a:xfrm>
          <a:prstGeom prst="down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Arrow Connector 1201">
            <a:extLst>
              <a:ext uri="{FF2B5EF4-FFF2-40B4-BE49-F238E27FC236}">
                <a16:creationId xmlns:a16="http://schemas.microsoft.com/office/drawing/2014/main" id="{0DF7747B-0B10-9F1C-E651-52C808316C8C}"/>
              </a:ext>
            </a:extLst>
          </p:cNvPr>
          <p:cNvCxnSpPr>
            <a:cxnSpLocks/>
            <a:stCxn id="1205" idx="1"/>
          </p:cNvCxnSpPr>
          <p:nvPr/>
        </p:nvCxnSpPr>
        <p:spPr>
          <a:xfrm flipH="1">
            <a:off x="8678700" y="5478466"/>
            <a:ext cx="501963" cy="22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/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solve for the continuous Tau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using the method shown in [2].</a:t>
                </a:r>
              </a:p>
            </p:txBody>
          </p:sp>
        </mc:Choice>
        <mc:Fallback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9E0B98E5-C181-8DB2-E5EA-1488CE58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663" y="4721752"/>
                <a:ext cx="2428875" cy="1513428"/>
              </a:xfrm>
              <a:prstGeom prst="rect">
                <a:avLst/>
              </a:prstGeom>
              <a:blipFill>
                <a:blip r:embed="rId11"/>
                <a:stretch>
                  <a:fillRect l="-2010" t="-1613" r="-251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/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0FA3A31C-C953-BFBC-FA54-46073E52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76" y="2783343"/>
                <a:ext cx="15499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5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BD6B14-A082-089F-11A2-390A47C45405}"/>
              </a:ext>
            </a:extLst>
          </p:cNvPr>
          <p:cNvSpPr/>
          <p:nvPr/>
        </p:nvSpPr>
        <p:spPr>
          <a:xfrm>
            <a:off x="376614" y="4509056"/>
            <a:ext cx="4010759" cy="205865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Tau Peak Identification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CFB32-6681-6B7A-2B6E-4A6299292F62}"/>
              </a:ext>
            </a:extLst>
          </p:cNvPr>
          <p:cNvSpPr txBox="1"/>
          <p:nvPr/>
        </p:nvSpPr>
        <p:spPr>
          <a:xfrm>
            <a:off x="525460" y="1301787"/>
            <a:ext cx="33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 of Tau Intensity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19339-CB37-0F79-1D8B-F4151185E727}"/>
              </a:ext>
            </a:extLst>
          </p:cNvPr>
          <p:cNvSpPr txBox="1"/>
          <p:nvPr/>
        </p:nvSpPr>
        <p:spPr>
          <a:xfrm>
            <a:off x="932045" y="1796283"/>
            <a:ext cx="3177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first tau peak (2.24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corresponds to the first material junction from the chip to the solder layer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time constant peak gives an indication on when the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curve should be sampled.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0436A1-12A8-3579-2521-29D1719C3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1" y="1131607"/>
            <a:ext cx="7149725" cy="534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1A217-24AA-C17E-47B6-0F8527F9A3D3}"/>
                  </a:ext>
                </a:extLst>
              </p:cNvPr>
              <p:cNvSpPr txBox="1"/>
              <p:nvPr/>
            </p:nvSpPr>
            <p:spPr>
              <a:xfrm>
                <a:off x="537049" y="4679050"/>
                <a:ext cx="385032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Sample too early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&lt;~0.5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and the heat flux through the solder layer will be too weak. Sample too late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&gt;~8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and there will be increased variance due to the heat flux through the </a:t>
                </a:r>
                <a:r>
                  <a:rPr lang="en-US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coldplate</a:t>
                </a:r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interface.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1A217-24AA-C17E-47B6-0F8527F9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49" y="4679050"/>
                <a:ext cx="3850324" cy="1754326"/>
              </a:xfrm>
              <a:prstGeom prst="rect">
                <a:avLst/>
              </a:prstGeom>
              <a:blipFill>
                <a:blip r:embed="rId3"/>
                <a:stretch>
                  <a:fillRect l="-1266" t="-2091" b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2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First Tau Peak Distribution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BFAB63-8C6E-52F0-03BF-4B72E3B1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26" y="1105703"/>
            <a:ext cx="6930347" cy="520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82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for t = 7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ms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120D-5A2B-9627-A913-A6D3E9EA9577}"/>
              </a:ext>
            </a:extLst>
          </p:cNvPr>
          <p:cNvSpPr txBox="1"/>
          <p:nvPr/>
        </p:nvSpPr>
        <p:spPr>
          <a:xfrm>
            <a:off x="3149157" y="1125900"/>
            <a:ext cx="54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Linear fit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BE5787-4084-2DB5-93A4-0CA95741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51" y="1495232"/>
            <a:ext cx="6418649" cy="48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4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(t) Correlation at Non-Peak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1FBE3-BCFA-5060-5351-08258B0C908B}"/>
              </a:ext>
            </a:extLst>
          </p:cNvPr>
          <p:cNvSpPr txBox="1"/>
          <p:nvPr/>
        </p:nvSpPr>
        <p:spPr>
          <a:xfrm>
            <a:off x="-3944" y="2301829"/>
            <a:ext cx="35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does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look like near steady-state?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EC2E3-3FEE-F5E8-C2E3-8B516CAE8242}"/>
              </a:ext>
            </a:extLst>
          </p:cNvPr>
          <p:cNvSpPr txBox="1"/>
          <p:nvPr/>
        </p:nvSpPr>
        <p:spPr>
          <a:xfrm>
            <a:off x="7677243" y="2301829"/>
            <a:ext cx="35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Almost no correlation due to variable thermal resistance of caused by the cold plate connection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686CE-D33B-24DF-7BAB-F4D065671895}"/>
              </a:ext>
            </a:extLst>
          </p:cNvPr>
          <p:cNvSpPr txBox="1"/>
          <p:nvPr/>
        </p:nvSpPr>
        <p:spPr>
          <a:xfrm>
            <a:off x="-3944" y="4892637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At what time does the void percentage have the highest correlation with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Zth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362F1-D24C-28FD-823C-87CFED985B1A}"/>
              </a:ext>
            </a:extLst>
          </p:cNvPr>
          <p:cNvSpPr txBox="1"/>
          <p:nvPr/>
        </p:nvSpPr>
        <p:spPr>
          <a:xfrm>
            <a:off x="7562014" y="4822748"/>
            <a:ext cx="35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Strongest correlation in the range of 1 – 5 multiples of the time constant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D7C651-F4BC-48B2-068A-4A367A88E166}"/>
              </a:ext>
            </a:extLst>
          </p:cNvPr>
          <p:cNvSpPr/>
          <p:nvPr/>
        </p:nvSpPr>
        <p:spPr>
          <a:xfrm>
            <a:off x="3529589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949DA-20A9-C89F-4169-EFEDA42549DC}"/>
              </a:ext>
            </a:extLst>
          </p:cNvPr>
          <p:cNvSpPr/>
          <p:nvPr/>
        </p:nvSpPr>
        <p:spPr>
          <a:xfrm>
            <a:off x="7350698" y="254693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0068F4-9027-964E-6C80-19D091437913}"/>
              </a:ext>
            </a:extLst>
          </p:cNvPr>
          <p:cNvSpPr/>
          <p:nvPr/>
        </p:nvSpPr>
        <p:spPr>
          <a:xfrm>
            <a:off x="3633655" y="5242789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B034EF-C758-8CE9-5CBC-B2AF7E50EFBA}"/>
              </a:ext>
            </a:extLst>
          </p:cNvPr>
          <p:cNvSpPr/>
          <p:nvPr/>
        </p:nvSpPr>
        <p:spPr>
          <a:xfrm>
            <a:off x="7350698" y="5199888"/>
            <a:ext cx="256758" cy="223025"/>
          </a:xfrm>
          <a:prstGeom prst="rightArrow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A31D18-7767-1C31-1B05-FD219CAD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36" y="1372456"/>
            <a:ext cx="3343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995BC352-41C7-A028-5D1B-0C05C177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63" y="3990251"/>
            <a:ext cx="31845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8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9F06-A794-660C-9722-A2D2DEC8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318C96-4508-F283-AB30-50ADE50E9DAE}"/>
              </a:ext>
            </a:extLst>
          </p:cNvPr>
          <p:cNvSpPr/>
          <p:nvPr/>
        </p:nvSpPr>
        <p:spPr>
          <a:xfrm>
            <a:off x="1485342" y="5422093"/>
            <a:ext cx="3809258" cy="75122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E0871-0B82-99FE-CED4-45760CD2C633}"/>
              </a:ext>
            </a:extLst>
          </p:cNvPr>
          <p:cNvSpPr/>
          <p:nvPr/>
        </p:nvSpPr>
        <p:spPr>
          <a:xfrm>
            <a:off x="1717289" y="2044001"/>
            <a:ext cx="351040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67E98-70FD-BF9E-12A9-BA767C4E88E0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5B50AE0-3E6F-DD94-4267-D9BBC30CA46D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682B0-F618-430D-3EF4-8CF94DBF7343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Impact Score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11A9138-DABC-DA6B-2886-2C686005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35" y="1364539"/>
            <a:ext cx="5516350" cy="412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9F264-334B-F25F-150B-B8F68BC375D8}"/>
                  </a:ext>
                </a:extLst>
              </p:cNvPr>
              <p:cNvSpPr txBox="1"/>
              <p:nvPr/>
            </p:nvSpPr>
            <p:spPr>
              <a:xfrm>
                <a:off x="309261" y="1324395"/>
                <a:ext cx="6096000" cy="511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1: Using the line of best fit, recognize that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Zth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can be approximately described by the equation: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y-intercept,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slope,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void percentage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2: Observe that the total increase due to voids is contained in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Step 3: Calculate what percentage of the total thermal impedance is made up of the contribution due to voids and name it the “Impact Score”:</a:t>
                </a: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𝐼𝑚𝑝𝑎𝑐𝑡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𝑆𝑐𝑜𝑟𝑒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9F264-334B-F25F-150B-B8F68BC37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61" y="1324395"/>
                <a:ext cx="6096000" cy="5111015"/>
              </a:xfrm>
              <a:prstGeom prst="rect">
                <a:avLst/>
              </a:prstGeom>
              <a:blipFill>
                <a:blip r:embed="rId3"/>
                <a:stretch>
                  <a:fillRect l="-900" t="-596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9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Results: Is the Thermal System Truly Linear?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3527F-634A-92F6-05CD-84EEE4F3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99" y="1153015"/>
            <a:ext cx="9329602" cy="4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84BAA-1149-1866-3E42-5033569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CCD88-932A-B7D4-BBA8-E66FFDD628CB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DD711-D50F-ED5C-B9C3-C8D0BD23B700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2: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Reliability Testing</a:t>
            </a:r>
          </a:p>
        </p:txBody>
      </p:sp>
      <p:pic>
        <p:nvPicPr>
          <p:cNvPr id="2" name="Picture 7" descr="Reliability Icons - Free SVG &amp; PNG ...">
            <a:extLst>
              <a:ext uri="{FF2B5EF4-FFF2-40B4-BE49-F238E27FC236}">
                <a16:creationId xmlns:a16="http://schemas.microsoft.com/office/drawing/2014/main" id="{45042DFD-E87F-A4D2-AC72-15E36DAF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06" y="3429000"/>
            <a:ext cx="2956985" cy="29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1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FB20-0424-8AA5-0ECC-94FC66FC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BD020E-7B42-408F-2F97-D93BD367CD67}"/>
              </a:ext>
            </a:extLst>
          </p:cNvPr>
          <p:cNvSpPr/>
          <p:nvPr/>
        </p:nvSpPr>
        <p:spPr>
          <a:xfrm>
            <a:off x="976040" y="4223596"/>
            <a:ext cx="3521804" cy="1082153"/>
          </a:xfrm>
          <a:prstGeom prst="rect">
            <a:avLst/>
          </a:prstGeom>
          <a:solidFill>
            <a:srgbClr val="9E1B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EE0EE-C08F-A4B5-6D34-3292A26A092D}"/>
              </a:ext>
            </a:extLst>
          </p:cNvPr>
          <p:cNvSpPr/>
          <p:nvPr/>
        </p:nvSpPr>
        <p:spPr>
          <a:xfrm>
            <a:off x="943019" y="1998298"/>
            <a:ext cx="3521804" cy="1082153"/>
          </a:xfrm>
          <a:prstGeom prst="rect">
            <a:avLst/>
          </a:prstGeom>
          <a:solidFill>
            <a:srgbClr val="9E1B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B234D-3CE5-0EC4-0BDD-A14949A88718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7E8D438-4FEE-94C0-C098-9F0F3CBB9C8B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2EF46-E1F1-08EF-D705-4F2B9DF58C1B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Test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CE1C2-95A9-3142-0AFF-61D34B537853}"/>
              </a:ext>
            </a:extLst>
          </p:cNvPr>
          <p:cNvSpPr txBox="1"/>
          <p:nvPr/>
        </p:nvSpPr>
        <p:spPr>
          <a:xfrm>
            <a:off x="6963902" y="191446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Cycling Conditions: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8645-3AE4-9F25-DD9B-DB5A2AA4312E}"/>
                  </a:ext>
                </a:extLst>
              </p:cNvPr>
              <p:cNvSpPr txBox="1"/>
              <p:nvPr/>
            </p:nvSpPr>
            <p:spPr>
              <a:xfrm>
                <a:off x="6500734" y="2369735"/>
                <a:ext cx="3269484" cy="211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Heating current: 24A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Failure mode: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+20%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/>
                  <a:t>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109-116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°C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On-time: 1 sec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Off-time: 1 sec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8645-3AE4-9F25-DD9B-DB5A2AA4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34" y="2369735"/>
                <a:ext cx="3269484" cy="2118529"/>
              </a:xfrm>
              <a:prstGeom prst="rect">
                <a:avLst/>
              </a:prstGeom>
              <a:blipFill>
                <a:blip r:embed="rId2"/>
                <a:stretch>
                  <a:fillRect b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2FF0F3-A9C7-1F6A-B5E3-48F316C17487}"/>
              </a:ext>
            </a:extLst>
          </p:cNvPr>
          <p:cNvSpPr txBox="1"/>
          <p:nvPr/>
        </p:nvSpPr>
        <p:spPr>
          <a:xfrm>
            <a:off x="1565367" y="1539609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Main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2E075-8777-E9F6-0530-B650AED53008}"/>
              </a:ext>
            </a:extLst>
          </p:cNvPr>
          <p:cNvSpPr txBox="1"/>
          <p:nvPr/>
        </p:nvSpPr>
        <p:spPr>
          <a:xfrm>
            <a:off x="943019" y="2067911"/>
            <a:ext cx="3437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Observe how solder voids affect the module’s ability to resist thermomechanical fatigue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6F7D8-96DE-17A7-45F9-057095101328}"/>
              </a:ext>
            </a:extLst>
          </p:cNvPr>
          <p:cNvSpPr txBox="1"/>
          <p:nvPr/>
        </p:nvSpPr>
        <p:spPr>
          <a:xfrm>
            <a:off x="1532344" y="376490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Purpose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1CA62-6927-B953-A469-F195CD6BB81A}"/>
                  </a:ext>
                </a:extLst>
              </p:cNvPr>
              <p:cNvSpPr txBox="1"/>
              <p:nvPr/>
            </p:nvSpPr>
            <p:spPr>
              <a:xfrm>
                <a:off x="984959" y="4291850"/>
                <a:ext cx="343792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Power modules often experience large temperature swings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during operation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1CA62-6927-B953-A469-F195CD6B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9" y="4291850"/>
                <a:ext cx="3437921" cy="945643"/>
              </a:xfrm>
              <a:prstGeom prst="rect">
                <a:avLst/>
              </a:prstGeom>
              <a:blipFill>
                <a:blip r:embed="rId3"/>
                <a:stretch>
                  <a:fillRect t="-3226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64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0F6042-0B43-9D93-C572-04DDD2E87555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7A06886-CEED-9B60-489F-3A74BF6E43D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F54E9-6AE3-7625-D7AB-5CC827F41A6B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Main Problem: Vacuum Soldering = $$$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14:cNvPr>
              <p14:cNvContentPartPr/>
              <p14:nvPr/>
            </p14:nvContentPartPr>
            <p14:xfrm>
              <a:off x="7268452" y="2870677"/>
              <a:ext cx="856800" cy="127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F5A763-0511-24F3-A746-E5A4E2D629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452" y="2808037"/>
                <a:ext cx="982440" cy="1399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2E3B33-5ED4-26A1-2760-FD4479A26CAE}"/>
              </a:ext>
            </a:extLst>
          </p:cNvPr>
          <p:cNvSpPr txBox="1"/>
          <p:nvPr/>
        </p:nvSpPr>
        <p:spPr>
          <a:xfrm>
            <a:off x="4123809" y="1045448"/>
            <a:ext cx="394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where vacuum soldering may be unattractive: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1E1E8-9392-BF37-4C7D-AF722C1B718B}"/>
              </a:ext>
            </a:extLst>
          </p:cNvPr>
          <p:cNvSpPr/>
          <p:nvPr/>
        </p:nvSpPr>
        <p:spPr>
          <a:xfrm>
            <a:off x="1838253" y="5020659"/>
            <a:ext cx="9384639" cy="1270878"/>
          </a:xfrm>
          <a:prstGeom prst="rect">
            <a:avLst/>
          </a:prstGeom>
          <a:solidFill>
            <a:srgbClr val="9E1B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7FBDC-86F1-2E31-11C4-BC647774EBCF}"/>
              </a:ext>
            </a:extLst>
          </p:cNvPr>
          <p:cNvSpPr txBox="1"/>
          <p:nvPr/>
        </p:nvSpPr>
        <p:spPr>
          <a:xfrm>
            <a:off x="1898073" y="5170261"/>
            <a:ext cx="9384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impact do voids have?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How does this affect the decision to use vacuum soldering?</a:t>
            </a:r>
          </a:p>
        </p:txBody>
      </p:sp>
      <p:pic>
        <p:nvPicPr>
          <p:cNvPr id="1026" name="Picture 2" descr="The Difference Between Relay and MOSFET | MOSFET vs Relay">
            <a:extLst>
              <a:ext uri="{FF2B5EF4-FFF2-40B4-BE49-F238E27FC236}">
                <a16:creationId xmlns:a16="http://schemas.microsoft.com/office/drawing/2014/main" id="{35E405ED-1044-C546-5550-F0AF9D94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00" y="1837341"/>
            <a:ext cx="2665133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electronics: fueling the development of electric vehicles">
            <a:extLst>
              <a:ext uri="{FF2B5EF4-FFF2-40B4-BE49-F238E27FC236}">
                <a16:creationId xmlns:a16="http://schemas.microsoft.com/office/drawing/2014/main" id="{219F0FC7-3BD5-40E0-AFC2-E8F1CD85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69" y="1837341"/>
            <a:ext cx="2485131" cy="248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E6DDE-AB3F-CE66-124F-6E7534F5D8DB}"/>
              </a:ext>
            </a:extLst>
          </p:cNvPr>
          <p:cNvSpPr txBox="1"/>
          <p:nvPr/>
        </p:nvSpPr>
        <p:spPr>
          <a:xfrm>
            <a:off x="1759624" y="4154481"/>
            <a:ext cx="308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Mass production of discrete transistors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915A-986B-09A2-C160-B84E6566438E}"/>
              </a:ext>
            </a:extLst>
          </p:cNvPr>
          <p:cNvSpPr txBox="1"/>
          <p:nvPr/>
        </p:nvSpPr>
        <p:spPr>
          <a:xfrm>
            <a:off x="7256492" y="4283550"/>
            <a:ext cx="308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Research labs and prototyping</a:t>
            </a:r>
          </a:p>
        </p:txBody>
      </p:sp>
    </p:spTree>
    <p:extLst>
      <p:ext uri="{BB962C8B-B14F-4D97-AF65-F5344CB8AC3E}">
        <p14:creationId xmlns:p14="http://schemas.microsoft.com/office/powerpoint/2010/main" val="2905791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B986-0760-6292-EBF2-F3E9F94C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95AFD8-53E1-2A55-CC8F-45C071B5AEF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57628665-FAE8-447C-A20D-687EA298F31E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0C0EC-D85A-910A-1DC8-4DACF0B98438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Solder Layer Degradation vs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Bondwire</a:t>
            </a:r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Liftoff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E49BBC-7A0C-19E7-071C-E4656D3E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63" y="1982345"/>
            <a:ext cx="5924057" cy="364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B14B4-9047-9CC9-F419-221001C4F9E7}"/>
              </a:ext>
            </a:extLst>
          </p:cNvPr>
          <p:cNvSpPr txBox="1"/>
          <p:nvPr/>
        </p:nvSpPr>
        <p:spPr>
          <a:xfrm>
            <a:off x="5868499" y="1479095"/>
            <a:ext cx="478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Forward Voltage During Power Cycling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4F9DD-0771-2165-43CC-36EDA4DBEF63}"/>
              </a:ext>
            </a:extLst>
          </p:cNvPr>
          <p:cNvSpPr txBox="1"/>
          <p:nvPr/>
        </p:nvSpPr>
        <p:spPr>
          <a:xfrm>
            <a:off x="728174" y="1422895"/>
            <a:ext cx="38795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need the solder layer to fail first in order for the test to be accurate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we know this is the case?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Another common cause of failure is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Bond wire liftoff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where the surface wire connections fall off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If this were to be the cause of failure, there would be sudden jumps in the on-state voltage due to an instantaneous change in electric resistance [3]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This is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9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Results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36E20B-7428-A711-2560-020F6B198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33152"/>
              </p:ext>
            </p:extLst>
          </p:nvPr>
        </p:nvGraphicFramePr>
        <p:xfrm>
          <a:off x="1905742" y="1347066"/>
          <a:ext cx="8380515" cy="4741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56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F1F5-9CEC-A548-AFAA-EDD80937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2151AB-8D38-FBA8-519D-A4E0ECA94A85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28B2F-6CE1-619D-60A7-2D25C441E64E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3: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Fatigue Damage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D6CF8-1CD0-7B24-C8DC-129BB140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2" y="3429000"/>
            <a:ext cx="4202775" cy="299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1C16-45E5-102E-6B63-1BEE0E47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7F4F68A-F770-E3D3-0F8E-B7A98C8041C6}"/>
              </a:ext>
            </a:extLst>
          </p:cNvPr>
          <p:cNvSpPr/>
          <p:nvPr/>
        </p:nvSpPr>
        <p:spPr>
          <a:xfrm>
            <a:off x="831851" y="4454096"/>
            <a:ext cx="5180329" cy="1367584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A9B62E-393E-1AA2-CE76-BD132603CFAA}"/>
              </a:ext>
            </a:extLst>
          </p:cNvPr>
          <p:cNvSpPr/>
          <p:nvPr/>
        </p:nvSpPr>
        <p:spPr>
          <a:xfrm>
            <a:off x="1497964" y="1988543"/>
            <a:ext cx="3848100" cy="1672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5320A0-DB72-68C0-4C70-80BC7AD4EF7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367617B-7785-9107-DBE4-1A23DF365356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1C885-1F28-E856-3DAE-F28CBCF669B4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Electron Microscope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D9F6A-A830-102E-C05A-CA0E1E42F5A4}"/>
              </a:ext>
            </a:extLst>
          </p:cNvPr>
          <p:cNvSpPr txBox="1"/>
          <p:nvPr/>
        </p:nvSpPr>
        <p:spPr>
          <a:xfrm>
            <a:off x="7989116" y="1575554"/>
            <a:ext cx="1996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Microscope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08BF7-8DA4-F1E4-9EDC-23C76455076F}"/>
              </a:ext>
            </a:extLst>
          </p:cNvPr>
          <p:cNvSpPr txBox="1"/>
          <p:nvPr/>
        </p:nvSpPr>
        <p:spPr>
          <a:xfrm>
            <a:off x="6680154" y="2221885"/>
            <a:ext cx="4614364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Device used: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Thermo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Scientific Axia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ChemiSEM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Accelerating voltage: 20 kV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Main detectors used: Concentric Backscatter Detector (CBS)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D171C-8C82-5945-1C92-01A00C732E18}"/>
              </a:ext>
            </a:extLst>
          </p:cNvPr>
          <p:cNvSpPr txBox="1"/>
          <p:nvPr/>
        </p:nvSpPr>
        <p:spPr>
          <a:xfrm>
            <a:off x="2250440" y="152186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Test Setup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1B2A7-F465-CD27-061B-2BCE27219FD5}"/>
              </a:ext>
            </a:extLst>
          </p:cNvPr>
          <p:cNvSpPr txBox="1"/>
          <p:nvPr/>
        </p:nvSpPr>
        <p:spPr>
          <a:xfrm>
            <a:off x="1497964" y="2086025"/>
            <a:ext cx="3817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a new package to one that had been subjected to thermal cycling. Take a cross-section of each chip and image the solder layer using SEM.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FAE1D-BF07-4D81-36EE-E2C7A35A8801}"/>
              </a:ext>
            </a:extLst>
          </p:cNvPr>
          <p:cNvSpPr txBox="1"/>
          <p:nvPr/>
        </p:nvSpPr>
        <p:spPr>
          <a:xfrm>
            <a:off x="1869756" y="4036092"/>
            <a:ext cx="311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We are Looking For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1A8334-0B47-498A-9C4E-F65112488847}"/>
              </a:ext>
            </a:extLst>
          </p:cNvPr>
          <p:cNvSpPr txBox="1"/>
          <p:nvPr/>
        </p:nvSpPr>
        <p:spPr>
          <a:xfrm>
            <a:off x="831850" y="45514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Cracks in the solder layer and where they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the voids look like before vs after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Potential delamination in the 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Void shape and size in the non-cycled version</a:t>
            </a:r>
          </a:p>
        </p:txBody>
      </p:sp>
    </p:spTree>
    <p:extLst>
      <p:ext uri="{BB962C8B-B14F-4D97-AF65-F5344CB8AC3E}">
        <p14:creationId xmlns:p14="http://schemas.microsoft.com/office/powerpoint/2010/main" val="355232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DDC2-4040-0496-31D0-329D97C82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68433F-4F08-9F2E-E261-8707D06D14D3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2595B4FB-0A66-3E74-AAB1-D98D1612CDDC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A7C9-B60A-C557-AD46-2BA5DB3C518D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Healthy Sample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C99B52-CD16-9C47-42B5-933E6078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" b="14390"/>
          <a:stretch/>
        </p:blipFill>
        <p:spPr bwMode="auto">
          <a:xfrm>
            <a:off x="1257855" y="1048399"/>
            <a:ext cx="9813935" cy="551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699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5411-C783-E756-5F09-A32751CB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56F272-CF1B-A3A6-425D-8C827CCCCCE3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DE9FE23-3BB9-818F-3C33-9C8A378039A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377C6-F46F-08B2-1AE9-B9798FC0AD43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Healthy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85D6-B04A-F938-2400-7D20409F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3" b="9245"/>
          <a:stretch/>
        </p:blipFill>
        <p:spPr>
          <a:xfrm>
            <a:off x="1435775" y="1140582"/>
            <a:ext cx="9650023" cy="54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BB895-5765-5949-577C-141F17B6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4A534-EEB8-2998-22D8-87DC29E0E304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F6470D3-FDA2-8E71-8FBC-81BF73AE9C48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BDE99-750D-4C44-FA3A-B36B0CD3CBD8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F793E-4A5A-D7FE-FEC4-B063E1AE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4" b="18653"/>
          <a:stretch/>
        </p:blipFill>
        <p:spPr>
          <a:xfrm>
            <a:off x="1326994" y="1078158"/>
            <a:ext cx="9538011" cy="53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FC780-89B4-2C72-DD97-A5B3F8DD3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628A5E6C-1E80-180D-C644-48CEAD93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41CF-0AB7-A3AC-B03E-22558DFD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" y="1563129"/>
            <a:ext cx="5229280" cy="373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7D7A8-52A0-4F79-B8E5-4403E606B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513" y="228599"/>
            <a:ext cx="449343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A84AC-CB13-4EC8-9C8C-36E7C6AB5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513" y="3543301"/>
            <a:ext cx="4493426" cy="32003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7A6FB-0ABD-87FE-BEC3-41E4F1EFDF8E}"/>
              </a:ext>
            </a:extLst>
          </p:cNvPr>
          <p:cNvCxnSpPr/>
          <p:nvPr/>
        </p:nvCxnSpPr>
        <p:spPr>
          <a:xfrm flipV="1">
            <a:off x="5544386" y="1918010"/>
            <a:ext cx="860874" cy="802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4888AB-EE74-BF58-6B8D-77ED89D41676}"/>
              </a:ext>
            </a:extLst>
          </p:cNvPr>
          <p:cNvCxnSpPr>
            <a:cxnSpLocks/>
          </p:cNvCxnSpPr>
          <p:nvPr/>
        </p:nvCxnSpPr>
        <p:spPr>
          <a:xfrm>
            <a:off x="5544386" y="3314699"/>
            <a:ext cx="816270" cy="739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71373-ACBA-1880-DDA1-42AA13ED8FEA}"/>
              </a:ext>
            </a:extLst>
          </p:cNvPr>
          <p:cNvSpPr/>
          <p:nvPr/>
        </p:nvSpPr>
        <p:spPr>
          <a:xfrm>
            <a:off x="1" y="290286"/>
            <a:ext cx="4224082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F3168C6-77A5-A9C1-91B4-DA0A0B4F439E}"/>
              </a:ext>
            </a:extLst>
          </p:cNvPr>
          <p:cNvSpPr/>
          <p:nvPr/>
        </p:nvSpPr>
        <p:spPr>
          <a:xfrm>
            <a:off x="422408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4C4C7-C3CA-DA22-BCF9-E8009A7A987E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</p:spTree>
    <p:extLst>
      <p:ext uri="{BB962C8B-B14F-4D97-AF65-F5344CB8AC3E}">
        <p14:creationId xmlns:p14="http://schemas.microsoft.com/office/powerpoint/2010/main" val="3936153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0BFBE-D9F0-B0F3-C0D3-0A375699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075791EF-C3F8-6098-3076-B56A77EB2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94C5C-E4E2-3F2D-E36C-17EC80108296}"/>
              </a:ext>
            </a:extLst>
          </p:cNvPr>
          <p:cNvSpPr/>
          <p:nvPr/>
        </p:nvSpPr>
        <p:spPr>
          <a:xfrm>
            <a:off x="1" y="290286"/>
            <a:ext cx="4224082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F8E421F-036C-F073-ADCE-354461164B40}"/>
              </a:ext>
            </a:extLst>
          </p:cNvPr>
          <p:cNvSpPr/>
          <p:nvPr/>
        </p:nvSpPr>
        <p:spPr>
          <a:xfrm>
            <a:off x="422408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018E2-CAF5-6338-8B8D-9B0A7157184B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Cycled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A84AC-CB13-4EC8-9C8C-36E7C6AB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299" y="1190171"/>
            <a:ext cx="7061106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1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B421A-B95A-0F38-D277-7CF7D3B9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494F5E01-6F99-105C-33C7-059B5367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close-up of white dots&#10;&#10;AI-generated content may be incorrect.">
            <a:extLst>
              <a:ext uri="{FF2B5EF4-FFF2-40B4-BE49-F238E27FC236}">
                <a16:creationId xmlns:a16="http://schemas.microsoft.com/office/drawing/2014/main" id="{D4790539-00EB-D146-8592-4AFB7548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40" y="1547789"/>
            <a:ext cx="4039161" cy="50739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8547C4-9A8D-A2BD-14BC-60527620BA42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BC603B-9623-0C4C-EF16-00F3C16E1A58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20A07-8CDA-4A7B-5444-09FEAE912137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X-ray Images</a:t>
            </a:r>
          </a:p>
        </p:txBody>
      </p:sp>
      <p:pic>
        <p:nvPicPr>
          <p:cNvPr id="17" name="Picture 16" descr="A close-up of a greyscale image&#10;&#10;AI-generated content may be incorrect.">
            <a:extLst>
              <a:ext uri="{FF2B5EF4-FFF2-40B4-BE49-F238E27FC236}">
                <a16:creationId xmlns:a16="http://schemas.microsoft.com/office/drawing/2014/main" id="{3F7B832B-9D79-5EE3-2741-83F5E1B8B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1" y="1547789"/>
            <a:ext cx="3971436" cy="5027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34E768-9123-A299-0F48-9B156425FE98}"/>
              </a:ext>
            </a:extLst>
          </p:cNvPr>
          <p:cNvSpPr txBox="1"/>
          <p:nvPr/>
        </p:nvSpPr>
        <p:spPr>
          <a:xfrm>
            <a:off x="317592" y="1034491"/>
            <a:ext cx="609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8BA80-A649-5C71-4E8C-93509DE45B58}"/>
              </a:ext>
            </a:extLst>
          </p:cNvPr>
          <p:cNvSpPr txBox="1"/>
          <p:nvPr/>
        </p:nvSpPr>
        <p:spPr>
          <a:xfrm>
            <a:off x="5865941" y="1034491"/>
            <a:ext cx="609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0998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C8D94-85A5-FF07-C1F1-EB0BA183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BE6A5A-BACE-B325-F1F1-AC4758CFAE9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571CC60-4111-672E-ED4A-D1F7A849D1DF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2628F-3DB3-E03B-C234-93FC0340E167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What We Measured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AAF5E7-EF0E-EFCF-0F5B-991D6B30662F}"/>
                  </a:ext>
                </a:extLst>
              </p14:cNvPr>
              <p14:cNvContentPartPr/>
              <p14:nvPr/>
            </p14:nvContentPartPr>
            <p14:xfrm>
              <a:off x="5421415" y="3021457"/>
              <a:ext cx="856800" cy="1274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AAF5E7-EF0E-EFCF-0F5B-991D6B3066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8415" y="2958457"/>
                <a:ext cx="982440" cy="13996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black and white photo of a rectangular object&#10;&#10;AI-generated content may be incorrect.">
            <a:extLst>
              <a:ext uri="{FF2B5EF4-FFF2-40B4-BE49-F238E27FC236}">
                <a16:creationId xmlns:a16="http://schemas.microsoft.com/office/drawing/2014/main" id="{59375B9A-B8BA-1192-EAFF-2D573351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0" r="9752"/>
          <a:stretch/>
        </p:blipFill>
        <p:spPr>
          <a:xfrm>
            <a:off x="5416286" y="1524843"/>
            <a:ext cx="1723855" cy="1985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699F1-89CE-4294-F9D0-31ACCD40D0E8}"/>
              </a:ext>
            </a:extLst>
          </p:cNvPr>
          <p:cNvSpPr txBox="1"/>
          <p:nvPr/>
        </p:nvSpPr>
        <p:spPr>
          <a:xfrm>
            <a:off x="3719851" y="3718074"/>
            <a:ext cx="511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-------------------- Versus --------------------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4E1E3-C78B-14A8-4674-D39D67028719}"/>
              </a:ext>
            </a:extLst>
          </p:cNvPr>
          <p:cNvSpPr txBox="1"/>
          <p:nvPr/>
        </p:nvSpPr>
        <p:spPr>
          <a:xfrm>
            <a:off x="4735270" y="1091463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Solder voids</a:t>
            </a:r>
          </a:p>
        </p:txBody>
      </p:sp>
      <p:pic>
        <p:nvPicPr>
          <p:cNvPr id="2055" name="Picture 7" descr="Reliability Icons - Free SVG &amp; PNG ...">
            <a:extLst>
              <a:ext uri="{FF2B5EF4-FFF2-40B4-BE49-F238E27FC236}">
                <a16:creationId xmlns:a16="http://schemas.microsoft.com/office/drawing/2014/main" id="{50DF7BF5-4216-81A3-F581-54DF774B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94" y="4550952"/>
            <a:ext cx="1306437" cy="13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C97F206-5122-9169-C260-15FE8BDE2C97}"/>
              </a:ext>
            </a:extLst>
          </p:cNvPr>
          <p:cNvGrpSpPr/>
          <p:nvPr/>
        </p:nvGrpSpPr>
        <p:grpSpPr>
          <a:xfrm>
            <a:off x="2088885" y="4435219"/>
            <a:ext cx="3085883" cy="2043139"/>
            <a:chOff x="4803430" y="4193432"/>
            <a:chExt cx="3085883" cy="2043139"/>
          </a:xfrm>
        </p:grpSpPr>
        <p:pic>
          <p:nvPicPr>
            <p:cNvPr id="2053" name="Picture 5" descr="Resistor - Free electronics icons">
              <a:extLst>
                <a:ext uri="{FF2B5EF4-FFF2-40B4-BE49-F238E27FC236}">
                  <a16:creationId xmlns:a16="http://schemas.microsoft.com/office/drawing/2014/main" id="{D48D4CF1-C5AF-BD9F-0097-631B305CE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77420" y="4193432"/>
              <a:ext cx="1537904" cy="153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446980-0CCE-4DDA-4C64-B9B0D36DAF9A}"/>
                </a:ext>
              </a:extLst>
            </p:cNvPr>
            <p:cNvSpPr txBox="1"/>
            <p:nvPr/>
          </p:nvSpPr>
          <p:spPr>
            <a:xfrm>
              <a:off x="4803430" y="5753705"/>
              <a:ext cx="3085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Thermal Impedance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27B90-2930-DF29-7540-66B7E594DD31}"/>
                </a:ext>
              </a:extLst>
            </p:cNvPr>
            <p:cNvSpPr/>
            <p:nvPr/>
          </p:nvSpPr>
          <p:spPr>
            <a:xfrm>
              <a:off x="5198771" y="4193432"/>
              <a:ext cx="2295199" cy="20431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F6298A-C434-EBEE-C85D-069CF0B539AD}"/>
              </a:ext>
            </a:extLst>
          </p:cNvPr>
          <p:cNvSpPr txBox="1"/>
          <p:nvPr/>
        </p:nvSpPr>
        <p:spPr>
          <a:xfrm>
            <a:off x="4698797" y="6051652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5464B5-A733-4F57-AAFC-0BF2C93AF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574" y="4389761"/>
            <a:ext cx="2223075" cy="1583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9526BA-30B1-142D-C1F6-6087E880C5B0}"/>
              </a:ext>
            </a:extLst>
          </p:cNvPr>
          <p:cNvSpPr txBox="1"/>
          <p:nvPr/>
        </p:nvSpPr>
        <p:spPr>
          <a:xfrm>
            <a:off x="6981169" y="6051652"/>
            <a:ext cx="30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Fatigue Damage</a:t>
            </a:r>
          </a:p>
        </p:txBody>
      </p:sp>
    </p:spTree>
    <p:extLst>
      <p:ext uri="{BB962C8B-B14F-4D97-AF65-F5344CB8AC3E}">
        <p14:creationId xmlns:p14="http://schemas.microsoft.com/office/powerpoint/2010/main" val="441747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64A85-CF5A-C22A-245D-E6ADA2D46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A61EF8-0B86-0A9F-A20A-F8C3911F414C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430EB-9572-83DE-0AD9-5A8175F95814}"/>
              </a:ext>
            </a:extLst>
          </p:cNvPr>
          <p:cNvSpPr txBox="1"/>
          <p:nvPr/>
        </p:nvSpPr>
        <p:spPr>
          <a:xfrm>
            <a:off x="1651774" y="691592"/>
            <a:ext cx="8888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4: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Discussion and Conclusions</a:t>
            </a:r>
          </a:p>
        </p:txBody>
      </p:sp>
      <p:pic>
        <p:nvPicPr>
          <p:cNvPr id="13314" name="Picture 2" descr="Conclusion - Free files and folders icons">
            <a:extLst>
              <a:ext uri="{FF2B5EF4-FFF2-40B4-BE49-F238E27FC236}">
                <a16:creationId xmlns:a16="http://schemas.microsoft.com/office/drawing/2014/main" id="{4E92CEA1-ACF0-97FB-2438-7664BE89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78" y="3429000"/>
            <a:ext cx="2952842" cy="29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3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4C3C-908C-7381-D67A-95AC953B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0515639-B8AE-937A-DD3E-E9DCDEE00537}"/>
              </a:ext>
            </a:extLst>
          </p:cNvPr>
          <p:cNvSpPr/>
          <p:nvPr/>
        </p:nvSpPr>
        <p:spPr>
          <a:xfrm>
            <a:off x="1668223" y="1695679"/>
            <a:ext cx="3338228" cy="26532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06CDA-5352-421C-C65C-494C7F20D279}"/>
              </a:ext>
            </a:extLst>
          </p:cNvPr>
          <p:cNvSpPr/>
          <p:nvPr/>
        </p:nvSpPr>
        <p:spPr>
          <a:xfrm>
            <a:off x="4170340" y="5150828"/>
            <a:ext cx="3776236" cy="1276539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5AFECB-DFDF-211B-1CDE-799314D5560F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11C70C7-2081-1D98-EB43-48762CA0ABBC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5E01F-FD40-701B-2D46-385D03E0FABD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Review of Time Constant Technique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58786-2807-0394-E38E-A73A5E78141E}"/>
              </a:ext>
            </a:extLst>
          </p:cNvPr>
          <p:cNvSpPr txBox="1"/>
          <p:nvPr/>
        </p:nvSpPr>
        <p:spPr>
          <a:xfrm>
            <a:off x="2186069" y="123122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B4BEA-AE16-AFA3-D341-DE7E74C43E6B}"/>
              </a:ext>
            </a:extLst>
          </p:cNvPr>
          <p:cNvSpPr txBox="1"/>
          <p:nvPr/>
        </p:nvSpPr>
        <p:spPr>
          <a:xfrm>
            <a:off x="7188529" y="129531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7986F-0775-968E-5AFD-692C0C1E2178}"/>
              </a:ext>
            </a:extLst>
          </p:cNvPr>
          <p:cNvSpPr txBox="1"/>
          <p:nvPr/>
        </p:nvSpPr>
        <p:spPr>
          <a:xfrm>
            <a:off x="1865812" y="1880538"/>
            <a:ext cx="2983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Provides a consistent sampling time through the peak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Time constant matches well with times in which the thermal impedance is most related to solder layer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B7B79-CC64-3D2D-1349-A691CFB2FB6E}"/>
              </a:ext>
            </a:extLst>
          </p:cNvPr>
          <p:cNvSpPr txBox="1"/>
          <p:nvPr/>
        </p:nvSpPr>
        <p:spPr>
          <a:xfrm>
            <a:off x="6847965" y="1904224"/>
            <a:ext cx="3420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Implicitly uses a 1-D assumption of heat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Uses the foster network interpretation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64FBC-D420-0AFA-0D2A-4194923B41B5}"/>
              </a:ext>
            </a:extLst>
          </p:cNvPr>
          <p:cNvSpPr txBox="1"/>
          <p:nvPr/>
        </p:nvSpPr>
        <p:spPr>
          <a:xfrm>
            <a:off x="4930622" y="4775436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Future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1FC1C-965B-A62F-9643-121579B69494}"/>
              </a:ext>
            </a:extLst>
          </p:cNvPr>
          <p:cNvSpPr txBox="1"/>
          <p:nvPr/>
        </p:nvSpPr>
        <p:spPr>
          <a:xfrm>
            <a:off x="4170340" y="5144768"/>
            <a:ext cx="3776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3-D differential equations to develop a timing method which accounts for heat spreading (not Foster or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Cauer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658B4B-A8CD-9CDB-2E78-466E7B234204}"/>
              </a:ext>
            </a:extLst>
          </p:cNvPr>
          <p:cNvSpPr/>
          <p:nvPr/>
        </p:nvSpPr>
        <p:spPr>
          <a:xfrm>
            <a:off x="6690990" y="1719365"/>
            <a:ext cx="3338228" cy="15535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5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DF6B55-6F28-9394-690A-244C55F8EAA4}"/>
              </a:ext>
            </a:extLst>
          </p:cNvPr>
          <p:cNvSpPr/>
          <p:nvPr/>
        </p:nvSpPr>
        <p:spPr>
          <a:xfrm>
            <a:off x="1934854" y="5343664"/>
            <a:ext cx="8676646" cy="109728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Impact on </a:t>
            </a:r>
            <a:r>
              <a:rPr lang="en-US" sz="2200" b="1" dirty="0" err="1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Zth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326AA-69CD-4D1E-9304-1939BB29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93" y="1084347"/>
            <a:ext cx="4855805" cy="36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6FFF252-F37F-62A7-69C7-FF83F108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1118786"/>
            <a:ext cx="4771980" cy="3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Double arrow icon ...">
            <a:extLst>
              <a:ext uri="{FF2B5EF4-FFF2-40B4-BE49-F238E27FC236}">
                <a16:creationId xmlns:a16="http://schemas.microsoft.com/office/drawing/2014/main" id="{055B42A7-92F1-3F0D-FA04-F1DCBF5E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86" y="2243439"/>
            <a:ext cx="1322464" cy="13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996CE4-C579-E9B3-F2E9-337F9CC3B603}"/>
              </a:ext>
            </a:extLst>
          </p:cNvPr>
          <p:cNvSpPr txBox="1"/>
          <p:nvPr/>
        </p:nvSpPr>
        <p:spPr>
          <a:xfrm>
            <a:off x="6059598" y="2154082"/>
            <a:ext cx="471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523C4-F385-A744-1736-61BCA21D5EBF}"/>
              </a:ext>
            </a:extLst>
          </p:cNvPr>
          <p:cNvSpPr txBox="1"/>
          <p:nvPr/>
        </p:nvSpPr>
        <p:spPr>
          <a:xfrm>
            <a:off x="1934854" y="5434149"/>
            <a:ext cx="8721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While voids definitely have an effect on thermal impedance, the total numerical change is relatively minor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82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4FE6-67C6-5C8B-016C-57F03CCB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0F0323-8FCA-4490-ABD7-BC628499AA63}"/>
              </a:ext>
            </a:extLst>
          </p:cNvPr>
          <p:cNvSpPr/>
          <p:nvPr/>
        </p:nvSpPr>
        <p:spPr>
          <a:xfrm>
            <a:off x="725650" y="1993000"/>
            <a:ext cx="3242774" cy="2871997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BEE75-6696-774C-D88A-18CC950FE006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062A01C7-E95C-42EF-6727-F7AA06994037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750D2-0661-593A-82FC-A3DA013B4D6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Power Cycling Overview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616722-D2F5-FDAF-0F7D-74922F10C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901098"/>
              </p:ext>
            </p:extLst>
          </p:nvPr>
        </p:nvGraphicFramePr>
        <p:xfrm>
          <a:off x="5464621" y="1766910"/>
          <a:ext cx="5434613" cy="332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C87DBE-2C3F-07C5-68AD-A446D4F07721}"/>
              </a:ext>
            </a:extLst>
          </p:cNvPr>
          <p:cNvSpPr txBox="1"/>
          <p:nvPr/>
        </p:nvSpPr>
        <p:spPr>
          <a:xfrm>
            <a:off x="1175463" y="2551836"/>
            <a:ext cx="2343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Voids had a much greater impact on power cycling, where an increase of 15% of voids cut the lifetime in half</a:t>
            </a:r>
          </a:p>
        </p:txBody>
      </p:sp>
    </p:spTree>
    <p:extLst>
      <p:ext uri="{BB962C8B-B14F-4D97-AF65-F5344CB8AC3E}">
        <p14:creationId xmlns:p14="http://schemas.microsoft.com/office/powerpoint/2010/main" val="2524478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0715-8BCB-DB75-F2E8-B5CBA2E2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1170BB-E1A3-6E13-8BD4-996B3BDA52B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8D4A8179-C67F-D6C7-9278-D56A9A7717C5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510D-26DC-31BD-97EC-0BD5B8FCC076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Damage Analysis</a:t>
            </a:r>
          </a:p>
        </p:txBody>
      </p:sp>
      <p:pic>
        <p:nvPicPr>
          <p:cNvPr id="7" name="Picture 6" descr="A close-up of a greyscale image&#10;&#10;AI-generated content may be incorrect.">
            <a:extLst>
              <a:ext uri="{FF2B5EF4-FFF2-40B4-BE49-F238E27FC236}">
                <a16:creationId xmlns:a16="http://schemas.microsoft.com/office/drawing/2014/main" id="{6DE0E5D3-B384-3965-89E3-7DE425C3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97" y="1173109"/>
            <a:ext cx="3971436" cy="5027134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2761001-7D2E-3E3D-03AE-CDD86CBC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3540505"/>
            <a:ext cx="3839369" cy="265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34A39-AE5D-554E-FEC7-75C6604E76B2}"/>
              </a:ext>
            </a:extLst>
          </p:cNvPr>
          <p:cNvSpPr/>
          <p:nvPr/>
        </p:nvSpPr>
        <p:spPr>
          <a:xfrm>
            <a:off x="2580003" y="1615380"/>
            <a:ext cx="2645069" cy="122301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1111E-0DAE-D98C-632B-8F94C3BBB02C}"/>
              </a:ext>
            </a:extLst>
          </p:cNvPr>
          <p:cNvSpPr txBox="1"/>
          <p:nvPr/>
        </p:nvSpPr>
        <p:spPr>
          <a:xfrm>
            <a:off x="2693869" y="1721852"/>
            <a:ext cx="2343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Voids Appear to facilitate crack formation</a:t>
            </a:r>
          </a:p>
        </p:txBody>
      </p:sp>
    </p:spTree>
    <p:extLst>
      <p:ext uri="{BB962C8B-B14F-4D97-AF65-F5344CB8AC3E}">
        <p14:creationId xmlns:p14="http://schemas.microsoft.com/office/powerpoint/2010/main" val="2736563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C169-2AF7-C883-48CF-A81BD421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08917-60A0-2D1A-41FC-41B1F9C048A8}"/>
              </a:ext>
            </a:extLst>
          </p:cNvPr>
          <p:cNvSpPr/>
          <p:nvPr/>
        </p:nvSpPr>
        <p:spPr>
          <a:xfrm>
            <a:off x="2922667" y="1460248"/>
            <a:ext cx="6501028" cy="1699446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E7CEC7-1123-02EA-E5D0-B3CF2F3C5E3A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03B2C73D-1FAC-911A-2E38-B0DC57EA5C37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DC0DF-B6D9-1D69-4FFF-723F5B297DF0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B1DF1-6BE1-441F-5E56-0974E490FA50}"/>
              </a:ext>
            </a:extLst>
          </p:cNvPr>
          <p:cNvSpPr txBox="1"/>
          <p:nvPr/>
        </p:nvSpPr>
        <p:spPr>
          <a:xfrm>
            <a:off x="3238047" y="1802140"/>
            <a:ext cx="587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main drawback of voids is that they reduce the fatigue resistance of the device. The thermal impact of voids is relatively minor.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C4F68-932E-A4E7-85DA-1FED8B43A89D}"/>
              </a:ext>
            </a:extLst>
          </p:cNvPr>
          <p:cNvSpPr txBox="1"/>
          <p:nvPr/>
        </p:nvSpPr>
        <p:spPr>
          <a:xfrm>
            <a:off x="4650816" y="3763429"/>
            <a:ext cx="30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Exceptions to this rule: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231B-255A-5DF0-4E54-C8063DD4065B}"/>
              </a:ext>
            </a:extLst>
          </p:cNvPr>
          <p:cNvSpPr txBox="1"/>
          <p:nvPr/>
        </p:nvSpPr>
        <p:spPr>
          <a:xfrm>
            <a:off x="1553361" y="4677488"/>
            <a:ext cx="40222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which demand the module to withstand extremely fast transitions in power dissipation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7A11E-1025-18B3-4939-3D998DB7B965}"/>
              </a:ext>
            </a:extLst>
          </p:cNvPr>
          <p:cNvSpPr txBox="1"/>
          <p:nvPr/>
        </p:nvSpPr>
        <p:spPr>
          <a:xfrm>
            <a:off x="6972298" y="4606120"/>
            <a:ext cx="4066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Applications where the thermal resistance is already designed to be ultra-low, so the effect of solder voids is more pronounced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74DB1-FA8A-662F-3AA8-AFB21FDE7FF9}"/>
              </a:ext>
            </a:extLst>
          </p:cNvPr>
          <p:cNvSpPr/>
          <p:nvPr/>
        </p:nvSpPr>
        <p:spPr>
          <a:xfrm>
            <a:off x="1499279" y="4572887"/>
            <a:ext cx="4130411" cy="120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F7692-D0BA-3B58-94F3-22E671C64579}"/>
              </a:ext>
            </a:extLst>
          </p:cNvPr>
          <p:cNvSpPr/>
          <p:nvPr/>
        </p:nvSpPr>
        <p:spPr>
          <a:xfrm>
            <a:off x="6940518" y="4572887"/>
            <a:ext cx="4130411" cy="120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9F91A-5456-20B1-D9B9-20B4C6FD0A51}"/>
              </a:ext>
            </a:extLst>
          </p:cNvPr>
          <p:cNvCxnSpPr>
            <a:cxnSpLocks/>
          </p:cNvCxnSpPr>
          <p:nvPr/>
        </p:nvCxnSpPr>
        <p:spPr>
          <a:xfrm>
            <a:off x="6085592" y="1262318"/>
            <a:ext cx="0" cy="52187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1F9DCE-394C-D37A-0F37-F7B5D0029726}"/>
              </a:ext>
            </a:extLst>
          </p:cNvPr>
          <p:cNvSpPr txBox="1"/>
          <p:nvPr/>
        </p:nvSpPr>
        <p:spPr>
          <a:xfrm>
            <a:off x="1024027" y="1458797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Processing / Computational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A8F69-1289-8D73-ACB8-106CAEEB24A8}"/>
              </a:ext>
            </a:extLst>
          </p:cNvPr>
          <p:cNvSpPr txBox="1"/>
          <p:nvPr/>
        </p:nvSpPr>
        <p:spPr>
          <a:xfrm>
            <a:off x="6810094" y="1458797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FACD0-4C23-AEBF-0AFF-4FE1EE1F6C94}"/>
              </a:ext>
            </a:extLst>
          </p:cNvPr>
          <p:cNvSpPr txBox="1"/>
          <p:nvPr/>
        </p:nvSpPr>
        <p:spPr>
          <a:xfrm>
            <a:off x="844716" y="2035878"/>
            <a:ext cx="490095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Finite element simulation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New postprocessing method which accounts for heat spreading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026A9-0FEF-5A33-707B-4AB06F67B822}"/>
              </a:ext>
            </a:extLst>
          </p:cNvPr>
          <p:cNvSpPr txBox="1"/>
          <p:nvPr/>
        </p:nvSpPr>
        <p:spPr>
          <a:xfrm>
            <a:off x="6590393" y="2035878"/>
            <a:ext cx="475689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Change the package geometry and materials. See if the time constant peak can still be picked out as easily, and if the new package has a different impact score.</a:t>
            </a:r>
          </a:p>
        </p:txBody>
      </p:sp>
    </p:spTree>
    <p:extLst>
      <p:ext uri="{BB962C8B-B14F-4D97-AF65-F5344CB8AC3E}">
        <p14:creationId xmlns:p14="http://schemas.microsoft.com/office/powerpoint/2010/main" val="241455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24AB-5B24-78A9-A3EA-BA902CB32984}"/>
              </a:ext>
            </a:extLst>
          </p:cNvPr>
          <p:cNvSpPr/>
          <p:nvPr/>
        </p:nvSpPr>
        <p:spPr>
          <a:xfrm>
            <a:off x="0" y="4540777"/>
            <a:ext cx="12192000" cy="2317223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21F4F-BAEB-E5FF-38EF-F4A1DE44DFCF}"/>
              </a:ext>
            </a:extLst>
          </p:cNvPr>
          <p:cNvCxnSpPr>
            <a:cxnSpLocks/>
          </p:cNvCxnSpPr>
          <p:nvPr/>
        </p:nvCxnSpPr>
        <p:spPr>
          <a:xfrm>
            <a:off x="6048602" y="153675"/>
            <a:ext cx="0" cy="41348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633ECE-3FEC-4CE4-ECCB-C78DA0A189F3}"/>
              </a:ext>
            </a:extLst>
          </p:cNvPr>
          <p:cNvSpPr txBox="1"/>
          <p:nvPr/>
        </p:nvSpPr>
        <p:spPr>
          <a:xfrm>
            <a:off x="1265932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84D87-D06E-29D7-392E-DFFCF8A03421}"/>
              </a:ext>
            </a:extLst>
          </p:cNvPr>
          <p:cNvSpPr txBox="1"/>
          <p:nvPr/>
        </p:nvSpPr>
        <p:spPr>
          <a:xfrm>
            <a:off x="7025165" y="209861"/>
            <a:ext cx="4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B519C-99CB-CDBD-48A1-565D6199463A}"/>
              </a:ext>
            </a:extLst>
          </p:cNvPr>
          <p:cNvSpPr txBox="1"/>
          <p:nvPr/>
        </p:nvSpPr>
        <p:spPr>
          <a:xfrm>
            <a:off x="1227751" y="1020782"/>
            <a:ext cx="357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Nicholas Baker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Dr. Andy Mackie and Christine LaBarbera for help with SEM!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4A0F5-C6C1-91AB-9FE8-BDFFB80A026C}"/>
              </a:ext>
            </a:extLst>
          </p:cNvPr>
          <p:cNvSpPr txBox="1"/>
          <p:nvPr/>
        </p:nvSpPr>
        <p:spPr>
          <a:xfrm>
            <a:off x="3000216" y="5426111"/>
            <a:ext cx="609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EF1F4-731E-2CD9-6DC1-BB0288107124}"/>
              </a:ext>
            </a:extLst>
          </p:cNvPr>
          <p:cNvSpPr txBox="1"/>
          <p:nvPr/>
        </p:nvSpPr>
        <p:spPr>
          <a:xfrm>
            <a:off x="6504742" y="743783"/>
            <a:ext cx="445950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J. Yang, "Study on solder void for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PiP</a:t>
            </a:r>
            <a:r>
              <a:rPr lang="en-US" sz="1200" dirty="0">
                <a:effectLst/>
                <a:ea typeface="MS Mincho" panose="02020609040205080304" pitchFamily="49" charset="-128"/>
              </a:rPr>
              <a:t> large solder area ultrathin die in solder reflow," 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2019 20th International Conference on Electronic Packaging Technology(ICEPT)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Hong Kong, China, 2019, pp. 1-4,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doi</a:t>
            </a:r>
            <a:r>
              <a:rPr lang="en-US" sz="1200" dirty="0">
                <a:effectLst/>
                <a:ea typeface="MS Mincho" panose="02020609040205080304" pitchFamily="49" charset="-128"/>
              </a:rPr>
              <a:t>: 10.1109/ICEPT47577.2019.245265.</a:t>
            </a: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r>
              <a:rPr lang="en-US" sz="1200" dirty="0">
                <a:ea typeface="MS Mincho" panose="02020609040205080304" pitchFamily="49" charset="-128"/>
              </a:rPr>
              <a:t>[2]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V.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Székely</a:t>
            </a:r>
            <a:r>
              <a:rPr lang="en-US" sz="1200" dirty="0">
                <a:effectLst/>
                <a:ea typeface="MS Mincho" panose="02020609040205080304" pitchFamily="49" charset="-128"/>
              </a:rPr>
              <a:t> and T. Van Bien, “FINE STRUCTURE OF HEAT FLOW PATH IN SEMICONDUCTOR DEVICES: A MEASUREMENT AND IDENTIFICATION METHOD,” 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Solid State Electron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vol. 31, no. 9, pp. 1363–1368, 1988.</a:t>
            </a:r>
          </a:p>
          <a:p>
            <a:endParaRPr lang="en-US" sz="1200" dirty="0">
              <a:ea typeface="MS Mincho" panose="02020609040205080304" pitchFamily="49" charset="-128"/>
            </a:endParaRPr>
          </a:p>
          <a:p>
            <a:r>
              <a:rPr lang="en-US" sz="1200" dirty="0">
                <a:ea typeface="MS Mincho" panose="02020609040205080304" pitchFamily="49" charset="-128"/>
              </a:rPr>
              <a:t>[3] </a:t>
            </a:r>
            <a:r>
              <a:rPr lang="en-US" sz="1200" dirty="0">
                <a:effectLst/>
                <a:ea typeface="MS Mincho" panose="02020609040205080304" pitchFamily="49" charset="-128"/>
              </a:rPr>
              <a:t>J. Lehmann, M. Netzel, R. Herzer and S. Pawel, "Method for electrical detection of bond wire lift-off for power semiconductors," </a:t>
            </a:r>
            <a:r>
              <a:rPr lang="en-US" sz="1200" i="1" dirty="0">
                <a:effectLst/>
                <a:ea typeface="MS Mincho" panose="02020609040205080304" pitchFamily="49" charset="-128"/>
              </a:rPr>
              <a:t>ISPSD '03. 2003 IEEE 15th International Symposium on Power Semiconductor Devices and ICs, 2003. Proceedings.</a:t>
            </a:r>
            <a:r>
              <a:rPr lang="en-US" sz="1200" dirty="0">
                <a:effectLst/>
                <a:ea typeface="MS Mincho" panose="02020609040205080304" pitchFamily="49" charset="-128"/>
              </a:rPr>
              <a:t>, Cambridge, UK, 2003, pp. 333-336, </a:t>
            </a:r>
            <a:r>
              <a:rPr lang="en-US" sz="1200" dirty="0" err="1">
                <a:effectLst/>
                <a:ea typeface="MS Mincho" panose="02020609040205080304" pitchFamily="49" charset="-128"/>
              </a:rPr>
              <a:t>doi</a:t>
            </a:r>
            <a:r>
              <a:rPr lang="en-US" sz="1200" dirty="0">
                <a:effectLst/>
                <a:ea typeface="MS Mincho" panose="02020609040205080304" pitchFamily="49" charset="-128"/>
              </a:rPr>
              <a:t>: 10.1109/ISPSD.2003.1225295.</a:t>
            </a: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  <a:p>
            <a:endParaRPr lang="en-US" sz="1200" dirty="0">
              <a:effectLst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91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E79CF6-23A7-932B-5237-597535D7CF64}"/>
              </a:ext>
            </a:extLst>
          </p:cNvPr>
          <p:cNvSpPr/>
          <p:nvPr/>
        </p:nvSpPr>
        <p:spPr>
          <a:xfrm>
            <a:off x="4319588" y="1485373"/>
            <a:ext cx="4543425" cy="4659386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Sample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F0B8-4716-3ADC-3970-306090B74A68}"/>
              </a:ext>
            </a:extLst>
          </p:cNvPr>
          <p:cNvSpPr txBox="1"/>
          <p:nvPr/>
        </p:nvSpPr>
        <p:spPr>
          <a:xfrm>
            <a:off x="959418" y="1116041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25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8F394-F6EE-930E-DB98-5F0D1A288DDE}"/>
              </a:ext>
            </a:extLst>
          </p:cNvPr>
          <p:cNvSpPr txBox="1"/>
          <p:nvPr/>
        </p:nvSpPr>
        <p:spPr>
          <a:xfrm>
            <a:off x="9427143" y="102668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Diode Information: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2DB88-41ED-C2D7-C0C3-C2FFF1E64EB4}"/>
              </a:ext>
            </a:extLst>
          </p:cNvPr>
          <p:cNvSpPr txBox="1"/>
          <p:nvPr/>
        </p:nvSpPr>
        <p:spPr>
          <a:xfrm>
            <a:off x="529488" y="1502688"/>
            <a:ext cx="32030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 different SAC 305 solder paste (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Indalloy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256 and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Chipquik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SMD291SNL10T4)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‘X’ shaped stencil with 100um thickness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Reflow in convection oven: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Manncorp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MC 301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Three reflow profiles used (see appendix)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PCB surface metallization: bare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618-7493-B6F7-E3D3-1546CCA01CA1}"/>
              </a:ext>
            </a:extLst>
          </p:cNvPr>
          <p:cNvSpPr txBox="1"/>
          <p:nvPr/>
        </p:nvSpPr>
        <p:spPr>
          <a:xfrm>
            <a:off x="9283606" y="1639615"/>
            <a:ext cx="263022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Model: VS-4FD198H06A6BC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Size: 5.03mm X 3.35mm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Rated current: 50A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44369B-A75D-FE1F-55F7-F8941DB8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09" y="1639615"/>
            <a:ext cx="4319768" cy="44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05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EB98-6390-F253-A856-82519FFF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C3D736-3460-ED40-7A45-FE51FD2188A1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A0E7979-BBB6-39A0-E268-466BFEFC0A33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10A2C-1190-AAB3-28F6-E934D4B85368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Additional “Side Study”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C220B-E06D-3143-96F2-15617593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680" y="1690526"/>
            <a:ext cx="6386705" cy="3476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82B20F-A29A-0968-1784-DE7FA96A73B8}"/>
              </a:ext>
            </a:extLst>
          </p:cNvPr>
          <p:cNvSpPr txBox="1"/>
          <p:nvPr/>
        </p:nvSpPr>
        <p:spPr>
          <a:xfrm>
            <a:off x="390769" y="1476187"/>
            <a:ext cx="4446954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Jianwei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Yang introduced a method in [1] that significantly reduced voids without vacuum.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tried it on 5 of our samples, and it cut voiding in half (10.7% void average compared to 20.2% average of control group) </a:t>
            </a:r>
          </a:p>
        </p:txBody>
      </p:sp>
    </p:spTree>
    <p:extLst>
      <p:ext uri="{BB962C8B-B14F-4D97-AF65-F5344CB8AC3E}">
        <p14:creationId xmlns:p14="http://schemas.microsoft.com/office/powerpoint/2010/main" val="357663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85FF4F5-C8B6-7A52-6854-F55C9CA9502D}"/>
              </a:ext>
            </a:extLst>
          </p:cNvPr>
          <p:cNvSpPr/>
          <p:nvPr/>
        </p:nvSpPr>
        <p:spPr>
          <a:xfrm>
            <a:off x="8682038" y="4348160"/>
            <a:ext cx="3214687" cy="918628"/>
          </a:xfrm>
          <a:prstGeom prst="rect">
            <a:avLst/>
          </a:prstGeom>
          <a:solidFill>
            <a:srgbClr val="9E1B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54769-FAE4-5E38-0CD7-576F2902218D}"/>
              </a:ext>
            </a:extLst>
          </p:cNvPr>
          <p:cNvSpPr/>
          <p:nvPr/>
        </p:nvSpPr>
        <p:spPr>
          <a:xfrm>
            <a:off x="9158289" y="233362"/>
            <a:ext cx="2324100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26D39-FFD7-689A-ADAA-B792AD99C425}"/>
              </a:ext>
            </a:extLst>
          </p:cNvPr>
          <p:cNvSpPr/>
          <p:nvPr/>
        </p:nvSpPr>
        <p:spPr>
          <a:xfrm>
            <a:off x="4069500" y="1119188"/>
            <a:ext cx="3879268" cy="4848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Void Percentage Calculation</a:t>
            </a:r>
          </a:p>
        </p:txBody>
      </p:sp>
      <p:pic>
        <p:nvPicPr>
          <p:cNvPr id="6" name="Picture 5" descr="Red blots on a grey surface&#10;&#10;Description automatically generated">
            <a:extLst>
              <a:ext uri="{FF2B5EF4-FFF2-40B4-BE49-F238E27FC236}">
                <a16:creationId xmlns:a16="http://schemas.microsoft.com/office/drawing/2014/main" id="{A729923E-A929-23A5-01E9-D8CC4126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58" y="1204377"/>
            <a:ext cx="3739358" cy="4705708"/>
          </a:xfrm>
          <a:prstGeom prst="rect">
            <a:avLst/>
          </a:prstGeom>
        </p:spPr>
      </p:pic>
      <p:pic>
        <p:nvPicPr>
          <p:cNvPr id="9" name="Picture 8" descr="A yellow and black rectangular object&#10;&#10;Description automatically generated">
            <a:extLst>
              <a:ext uri="{FF2B5EF4-FFF2-40B4-BE49-F238E27FC236}">
                <a16:creationId xmlns:a16="http://schemas.microsoft.com/office/drawing/2014/main" id="{4F187E21-42C4-3B88-E17E-4ECD2702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0" t="8234" r="20075" b="16820"/>
          <a:stretch/>
        </p:blipFill>
        <p:spPr>
          <a:xfrm>
            <a:off x="9194736" y="290286"/>
            <a:ext cx="2233369" cy="281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1071B5-2522-E328-E813-12C30650B44C}"/>
              </a:ext>
            </a:extLst>
          </p:cNvPr>
          <p:cNvSpPr txBox="1"/>
          <p:nvPr/>
        </p:nvSpPr>
        <p:spPr>
          <a:xfrm>
            <a:off x="3973275" y="5999073"/>
            <a:ext cx="407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Selection of voided areas using Fill Tool method.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3B0B2-B5E3-1E26-F115-196F4E1E37FC}"/>
              </a:ext>
            </a:extLst>
          </p:cNvPr>
          <p:cNvSpPr txBox="1"/>
          <p:nvPr/>
        </p:nvSpPr>
        <p:spPr>
          <a:xfrm>
            <a:off x="8531606" y="3195411"/>
            <a:ext cx="355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Void selection with Threshold method.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12D32-DF5A-0066-2BCC-5632D3574597}"/>
              </a:ext>
            </a:extLst>
          </p:cNvPr>
          <p:cNvSpPr txBox="1"/>
          <p:nvPr/>
        </p:nvSpPr>
        <p:spPr>
          <a:xfrm>
            <a:off x="8540524" y="4473043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Traditional threshold method susceptible to chip tilt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45ECD-7B57-2B9A-FA8C-3383B0C8C8C8}"/>
              </a:ext>
            </a:extLst>
          </p:cNvPr>
          <p:cNvSpPr txBox="1"/>
          <p:nvPr/>
        </p:nvSpPr>
        <p:spPr>
          <a:xfrm>
            <a:off x="952047" y="1119188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Fill Tool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8057-B28F-F998-FEF6-ECB97681BF50}"/>
              </a:ext>
            </a:extLst>
          </p:cNvPr>
          <p:cNvSpPr txBox="1"/>
          <p:nvPr/>
        </p:nvSpPr>
        <p:spPr>
          <a:xfrm>
            <a:off x="548170" y="1815568"/>
            <a:ext cx="31341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Capture Xray image of solder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Import into Photoshop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fill tool to select voided areas*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number of red pixels vs total pixels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31018-55D4-DF0D-E075-8A6A53BABCE8}"/>
              </a:ext>
            </a:extLst>
          </p:cNvPr>
          <p:cNvSpPr txBox="1"/>
          <p:nvPr/>
        </p:nvSpPr>
        <p:spPr>
          <a:xfrm>
            <a:off x="713624" y="5391483"/>
            <a:ext cx="2972551" cy="93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Fill Tool Threshold settings: 35, 27, 20, 13, 5. Use high settings for large voids and voids with highly contrasted edges.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9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047B-01E1-9F61-38BA-44B9C0FB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E108AE-FC75-5BEE-FA4B-24B574BD7E2B}"/>
              </a:ext>
            </a:extLst>
          </p:cNvPr>
          <p:cNvSpPr/>
          <p:nvPr/>
        </p:nvSpPr>
        <p:spPr>
          <a:xfrm>
            <a:off x="0" y="1"/>
            <a:ext cx="12192000" cy="2952842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89479-23B1-6521-C7B2-A9DD66BB1B93}"/>
              </a:ext>
            </a:extLst>
          </p:cNvPr>
          <p:cNvSpPr txBox="1"/>
          <p:nvPr/>
        </p:nvSpPr>
        <p:spPr>
          <a:xfrm>
            <a:off x="1968376" y="745000"/>
            <a:ext cx="825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Part 1: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Thermal Impedance</a:t>
            </a:r>
          </a:p>
        </p:txBody>
      </p:sp>
      <p:pic>
        <p:nvPicPr>
          <p:cNvPr id="10242" name="Picture 2" descr="Resistor - Free technology icons">
            <a:extLst>
              <a:ext uri="{FF2B5EF4-FFF2-40B4-BE49-F238E27FC236}">
                <a16:creationId xmlns:a16="http://schemas.microsoft.com/office/drawing/2014/main" id="{60D15136-C6E3-66F7-4287-B383A510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2082" y="3826020"/>
            <a:ext cx="3187833" cy="2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1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2" y="379642"/>
            <a:ext cx="6087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Thermal Test Setup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F0A59C-C91D-94B7-929E-EB328F5C50F0}"/>
              </a:ext>
            </a:extLst>
          </p:cNvPr>
          <p:cNvSpPr/>
          <p:nvPr/>
        </p:nvSpPr>
        <p:spPr>
          <a:xfrm rot="5400000">
            <a:off x="4245397" y="3224043"/>
            <a:ext cx="604837" cy="52141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DB1F-A25B-5688-57A8-E7AFD56A06B7}"/>
              </a:ext>
            </a:extLst>
          </p:cNvPr>
          <p:cNvCxnSpPr>
            <a:cxnSpLocks/>
          </p:cNvCxnSpPr>
          <p:nvPr/>
        </p:nvCxnSpPr>
        <p:spPr>
          <a:xfrm>
            <a:off x="4823958" y="3101367"/>
            <a:ext cx="0" cy="76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8CF08-619C-10DD-0B73-394DACBEA10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346746" y="3484749"/>
            <a:ext cx="19403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29806-D898-8D52-ED05-DA595AB14D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346746" y="3484749"/>
            <a:ext cx="0" cy="6167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49D5585-6295-2254-D3B9-B12645BA9D42}"/>
              </a:ext>
            </a:extLst>
          </p:cNvPr>
          <p:cNvSpPr/>
          <p:nvPr/>
        </p:nvSpPr>
        <p:spPr>
          <a:xfrm>
            <a:off x="1999084" y="4101493"/>
            <a:ext cx="695324" cy="6953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5CAAF7-6A81-9E40-06BE-7BB77E0601A7}"/>
              </a:ext>
            </a:extLst>
          </p:cNvPr>
          <p:cNvCxnSpPr/>
          <p:nvPr/>
        </p:nvCxnSpPr>
        <p:spPr>
          <a:xfrm flipV="1">
            <a:off x="2346746" y="4230080"/>
            <a:ext cx="0" cy="446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05FAB-F859-71C3-7578-F90187F89BD3}"/>
              </a:ext>
            </a:extLst>
          </p:cNvPr>
          <p:cNvCxnSpPr>
            <a:cxnSpLocks/>
          </p:cNvCxnSpPr>
          <p:nvPr/>
        </p:nvCxnSpPr>
        <p:spPr>
          <a:xfrm flipH="1">
            <a:off x="4823958" y="3489510"/>
            <a:ext cx="2852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31BEA-F61F-B0CA-977D-E48E6C2B5E97}"/>
              </a:ext>
            </a:extLst>
          </p:cNvPr>
          <p:cNvCxnSpPr>
            <a:cxnSpLocks/>
          </p:cNvCxnSpPr>
          <p:nvPr/>
        </p:nvCxnSpPr>
        <p:spPr>
          <a:xfrm flipV="1">
            <a:off x="7676034" y="3482341"/>
            <a:ext cx="0" cy="2294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B9A5A2-4B8A-2F36-9DEA-76A8641676FB}"/>
              </a:ext>
            </a:extLst>
          </p:cNvPr>
          <p:cNvCxnSpPr>
            <a:cxnSpLocks/>
          </p:cNvCxnSpPr>
          <p:nvPr/>
        </p:nvCxnSpPr>
        <p:spPr>
          <a:xfrm flipH="1">
            <a:off x="2346746" y="5779481"/>
            <a:ext cx="5329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4B208-AAC0-4ADD-00F8-89A71C814C57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346746" y="4796817"/>
            <a:ext cx="0" cy="9826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22F337-9A7E-89AA-9783-F55DA06A9D6F}"/>
              </a:ext>
            </a:extLst>
          </p:cNvPr>
          <p:cNvSpPr/>
          <p:nvPr/>
        </p:nvSpPr>
        <p:spPr>
          <a:xfrm>
            <a:off x="3889675" y="3448236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B67E69-48B8-AD26-B9E3-C9758E634519}"/>
              </a:ext>
            </a:extLst>
          </p:cNvPr>
          <p:cNvSpPr/>
          <p:nvPr/>
        </p:nvSpPr>
        <p:spPr>
          <a:xfrm>
            <a:off x="5246988" y="3450222"/>
            <a:ext cx="73023" cy="730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9BFE2-4DFA-81B9-B7EB-0DDDC256960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926186" y="2618768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600AE-AD73-4A32-6F7C-371212D8CE40}"/>
              </a:ext>
            </a:extLst>
          </p:cNvPr>
          <p:cNvCxnSpPr>
            <a:cxnSpLocks/>
          </p:cNvCxnSpPr>
          <p:nvPr/>
        </p:nvCxnSpPr>
        <p:spPr>
          <a:xfrm>
            <a:off x="5283499" y="2615994"/>
            <a:ext cx="1" cy="829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7FF05D-75BE-0D0A-251F-B9D094CD7820}"/>
              </a:ext>
            </a:extLst>
          </p:cNvPr>
          <p:cNvSpPr/>
          <p:nvPr/>
        </p:nvSpPr>
        <p:spPr>
          <a:xfrm>
            <a:off x="3889674" y="2550107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4CB007-7159-1B0B-E28B-C866388F1600}"/>
              </a:ext>
            </a:extLst>
          </p:cNvPr>
          <p:cNvSpPr/>
          <p:nvPr/>
        </p:nvSpPr>
        <p:spPr>
          <a:xfrm>
            <a:off x="5246988" y="2536614"/>
            <a:ext cx="73023" cy="730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2C519-B985-4E54-0F7E-FB48570950EE}"/>
              </a:ext>
            </a:extLst>
          </p:cNvPr>
          <p:cNvSpPr txBox="1"/>
          <p:nvPr/>
        </p:nvSpPr>
        <p:spPr>
          <a:xfrm>
            <a:off x="3733800" y="215046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	       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/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BEF8D2-B8F1-3752-F0A1-EC56DF05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55" y="1968821"/>
                <a:ext cx="889924" cy="430887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/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F2CE31-6C72-E4C7-0553-6B8B5B43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3" y="3769337"/>
                <a:ext cx="1243995" cy="430887"/>
              </a:xfrm>
              <a:prstGeom prst="rect">
                <a:avLst/>
              </a:prstGeom>
              <a:blipFill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BCBCB8-8AEA-B1E8-8228-55FC5C5F9DCB}"/>
              </a:ext>
            </a:extLst>
          </p:cNvPr>
          <p:cNvCxnSpPr>
            <a:cxnSpLocks/>
          </p:cNvCxnSpPr>
          <p:nvPr/>
        </p:nvCxnSpPr>
        <p:spPr>
          <a:xfrm flipV="1">
            <a:off x="4232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EE5A9A-1E95-7F7C-4B2E-8AC3D41242A3}"/>
              </a:ext>
            </a:extLst>
          </p:cNvPr>
          <p:cNvCxnSpPr>
            <a:cxnSpLocks/>
          </p:cNvCxnSpPr>
          <p:nvPr/>
        </p:nvCxnSpPr>
        <p:spPr>
          <a:xfrm flipH="1">
            <a:off x="423224" y="4436474"/>
            <a:ext cx="86201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5B947C-EC5D-1EE8-A667-593EE031A9BD}"/>
              </a:ext>
            </a:extLst>
          </p:cNvPr>
          <p:cNvCxnSpPr>
            <a:cxnSpLocks/>
          </p:cNvCxnSpPr>
          <p:nvPr/>
        </p:nvCxnSpPr>
        <p:spPr>
          <a:xfrm flipV="1">
            <a:off x="1286824" y="4436474"/>
            <a:ext cx="0" cy="35401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251AA3-8B56-25C1-05E4-70EE28A9B886}"/>
              </a:ext>
            </a:extLst>
          </p:cNvPr>
          <p:cNvCxnSpPr>
            <a:cxnSpLocks/>
          </p:cNvCxnSpPr>
          <p:nvPr/>
        </p:nvCxnSpPr>
        <p:spPr>
          <a:xfrm flipH="1">
            <a:off x="1285236" y="4790486"/>
            <a:ext cx="45997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3E0312-8A08-5600-D20D-5CDD04128555}"/>
              </a:ext>
            </a:extLst>
          </p:cNvPr>
          <p:cNvCxnSpPr>
            <a:cxnSpLocks/>
          </p:cNvCxnSpPr>
          <p:nvPr/>
        </p:nvCxnSpPr>
        <p:spPr>
          <a:xfrm flipH="1">
            <a:off x="237486" y="4792074"/>
            <a:ext cx="1527175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/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D7DAC-E559-04CE-B99F-297AB25F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2" y="4765126"/>
                <a:ext cx="165777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8355794-DF72-12C1-45B3-A09E9434FC0F}"/>
              </a:ext>
            </a:extLst>
          </p:cNvPr>
          <p:cNvGrpSpPr/>
          <p:nvPr/>
        </p:nvGrpSpPr>
        <p:grpSpPr>
          <a:xfrm rot="16200000">
            <a:off x="4200153" y="4014580"/>
            <a:ext cx="695324" cy="695324"/>
            <a:chOff x="9354073" y="3871911"/>
            <a:chExt cx="695324" cy="69532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FDBC86-1254-5454-1888-0125751539D6}"/>
                </a:ext>
              </a:extLst>
            </p:cNvPr>
            <p:cNvSpPr/>
            <p:nvPr/>
          </p:nvSpPr>
          <p:spPr>
            <a:xfrm>
              <a:off x="9354073" y="3871911"/>
              <a:ext cx="695324" cy="6953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C45714-34EE-C1EF-F971-AAEDBE49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735" y="4000498"/>
              <a:ext cx="0" cy="44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A8C948-03BE-A3C5-ACC6-6D0730DAF151}"/>
              </a:ext>
            </a:extLst>
          </p:cNvPr>
          <p:cNvCxnSpPr>
            <a:cxnSpLocks/>
          </p:cNvCxnSpPr>
          <p:nvPr/>
        </p:nvCxnSpPr>
        <p:spPr>
          <a:xfrm>
            <a:off x="5283498" y="3476259"/>
            <a:ext cx="0" cy="909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A4372E-3338-8AED-1AFB-3DC0185C2C51}"/>
              </a:ext>
            </a:extLst>
          </p:cNvPr>
          <p:cNvCxnSpPr>
            <a:cxnSpLocks/>
          </p:cNvCxnSpPr>
          <p:nvPr/>
        </p:nvCxnSpPr>
        <p:spPr>
          <a:xfrm>
            <a:off x="3926185" y="3481925"/>
            <a:ext cx="1" cy="8850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5BECD3-931B-61B3-92D9-6ECD2D5435E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926185" y="4361336"/>
            <a:ext cx="273968" cy="9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DDB2552-1740-1870-EE8B-A1A3590E94BD}"/>
              </a:ext>
            </a:extLst>
          </p:cNvPr>
          <p:cNvCxnSpPr>
            <a:cxnSpLocks/>
          </p:cNvCxnSpPr>
          <p:nvPr/>
        </p:nvCxnSpPr>
        <p:spPr>
          <a:xfrm>
            <a:off x="4895478" y="4382424"/>
            <a:ext cx="388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/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𝑠𝑒𝑛𝑠𝑒</m:t>
                          </m:r>
                        </m:sub>
                      </m:sSub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20B267-AC05-45F3-B7E3-FD7DB3C0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97" y="4721872"/>
                <a:ext cx="1368323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9D50ED8-1B5C-54C7-A930-79CFE001C2DB}"/>
              </a:ext>
            </a:extLst>
          </p:cNvPr>
          <p:cNvCxnSpPr>
            <a:cxnSpLocks/>
          </p:cNvCxnSpPr>
          <p:nvPr/>
        </p:nvCxnSpPr>
        <p:spPr>
          <a:xfrm flipH="1">
            <a:off x="5444647" y="5053267"/>
            <a:ext cx="1590427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/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9B10F5-325A-0AB2-179B-DDBD28A4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14" y="5059577"/>
                <a:ext cx="165777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DBEBBC-0EA8-8314-71C7-2DC26DA5F728}"/>
              </a:ext>
            </a:extLst>
          </p:cNvPr>
          <p:cNvCxnSpPr>
            <a:cxnSpLocks/>
          </p:cNvCxnSpPr>
          <p:nvPr/>
        </p:nvCxnSpPr>
        <p:spPr>
          <a:xfrm flipV="1">
            <a:off x="6511910" y="4823806"/>
            <a:ext cx="0" cy="229461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F398D9-B8E6-FCF9-7CEB-3BEBC0B88229}"/>
              </a:ext>
            </a:extLst>
          </p:cNvPr>
          <p:cNvCxnSpPr>
            <a:cxnSpLocks/>
          </p:cNvCxnSpPr>
          <p:nvPr/>
        </p:nvCxnSpPr>
        <p:spPr>
          <a:xfrm flipH="1">
            <a:off x="6511910" y="4823806"/>
            <a:ext cx="52316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A5E235F-C8A6-E021-52FB-77D12BD31B35}"/>
              </a:ext>
            </a:extLst>
          </p:cNvPr>
          <p:cNvCxnSpPr>
            <a:cxnSpLocks/>
          </p:cNvCxnSpPr>
          <p:nvPr/>
        </p:nvCxnSpPr>
        <p:spPr>
          <a:xfrm flipH="1">
            <a:off x="5659426" y="5053267"/>
            <a:ext cx="85248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/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EE2568-2DB4-F952-2442-3AB16E6A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92" y="4682202"/>
                <a:ext cx="1108331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D40C8-00C6-0477-EE1D-EEF05E66F74D}"/>
              </a:ext>
            </a:extLst>
          </p:cNvPr>
          <p:cNvCxnSpPr>
            <a:cxnSpLocks/>
          </p:cNvCxnSpPr>
          <p:nvPr/>
        </p:nvCxnSpPr>
        <p:spPr>
          <a:xfrm>
            <a:off x="8616410" y="5188984"/>
            <a:ext cx="2904320" cy="48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954F4-5D32-9764-E0D6-E9D5D5239BED}"/>
              </a:ext>
            </a:extLst>
          </p:cNvPr>
          <p:cNvCxnSpPr>
            <a:cxnSpLocks/>
          </p:cNvCxnSpPr>
          <p:nvPr/>
        </p:nvCxnSpPr>
        <p:spPr>
          <a:xfrm>
            <a:off x="8617072" y="3984169"/>
            <a:ext cx="0" cy="1204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/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D1C9C9-4A21-98AC-6FFF-2EDE3B6C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60" y="3505119"/>
                <a:ext cx="686172" cy="391646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/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0D7A7-658B-65AA-CF0C-CC9AD729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282" y="5028556"/>
                <a:ext cx="6016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/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1999DF-E2D5-496E-69F4-7E310E9F9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1" y="5242533"/>
                <a:ext cx="91506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11EBB88-6C4A-C6C4-8056-6515CEDE1DF4}"/>
              </a:ext>
            </a:extLst>
          </p:cNvPr>
          <p:cNvSpPr txBox="1"/>
          <p:nvPr/>
        </p:nvSpPr>
        <p:spPr>
          <a:xfrm>
            <a:off x="8593680" y="3078161"/>
            <a:ext cx="294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Example Cooling Curve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0E291-A152-179D-96C2-9A2ABB46B5F9}"/>
              </a:ext>
            </a:extLst>
          </p:cNvPr>
          <p:cNvSpPr txBox="1"/>
          <p:nvPr/>
        </p:nvSpPr>
        <p:spPr>
          <a:xfrm>
            <a:off x="237486" y="5152759"/>
            <a:ext cx="1813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Tested currents: 5, 10, 15, 20, 22, 24A 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9B53FA3-AAA6-8046-4355-F9351F228BD9}"/>
              </a:ext>
            </a:extLst>
          </p:cNvPr>
          <p:cNvSpPr/>
          <p:nvPr/>
        </p:nvSpPr>
        <p:spPr>
          <a:xfrm>
            <a:off x="8649971" y="4167015"/>
            <a:ext cx="2252546" cy="1030373"/>
          </a:xfrm>
          <a:custGeom>
            <a:avLst/>
            <a:gdLst>
              <a:gd name="connsiteX0" fmla="*/ 0 w 2252546"/>
              <a:gd name="connsiteY0" fmla="*/ 0 h 1030373"/>
              <a:gd name="connsiteX1" fmla="*/ 173959 w 2252546"/>
              <a:gd name="connsiteY1" fmla="*/ 588784 h 1030373"/>
              <a:gd name="connsiteX2" fmla="*/ 878716 w 2252546"/>
              <a:gd name="connsiteY2" fmla="*/ 927782 h 1030373"/>
              <a:gd name="connsiteX3" fmla="*/ 2252546 w 2252546"/>
              <a:gd name="connsiteY3" fmla="*/ 1030373 h 10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546" h="1030373">
                <a:moveTo>
                  <a:pt x="0" y="0"/>
                </a:moveTo>
                <a:cubicBezTo>
                  <a:pt x="13753" y="217077"/>
                  <a:pt x="27506" y="434154"/>
                  <a:pt x="173959" y="588784"/>
                </a:cubicBezTo>
                <a:cubicBezTo>
                  <a:pt x="320412" y="743414"/>
                  <a:pt x="532285" y="854184"/>
                  <a:pt x="878716" y="927782"/>
                </a:cubicBezTo>
                <a:cubicBezTo>
                  <a:pt x="1225147" y="1001380"/>
                  <a:pt x="1955924" y="1028886"/>
                  <a:pt x="2252546" y="103037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686CB0-65DE-6695-0E28-E41439927175}"/>
                  </a:ext>
                </a:extLst>
              </p:cNvPr>
              <p:cNvSpPr txBox="1"/>
              <p:nvPr/>
            </p:nvSpPr>
            <p:spPr>
              <a:xfrm>
                <a:off x="8081685" y="1813066"/>
                <a:ext cx="3389118" cy="576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using second-order polynomial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686CB0-65DE-6695-0E28-E4143992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85" y="1813066"/>
                <a:ext cx="3389118" cy="576312"/>
              </a:xfrm>
              <a:prstGeom prst="rect">
                <a:avLst/>
              </a:prstGeom>
              <a:blipFill>
                <a:blip r:embed="rId13"/>
                <a:stretch>
                  <a:fillRect l="-4317" t="-11579" b="-2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0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BC6BA-2D92-8E8E-03E6-9FFA5B4D1439}"/>
              </a:ext>
            </a:extLst>
          </p:cNvPr>
          <p:cNvSpPr/>
          <p:nvPr/>
        </p:nvSpPr>
        <p:spPr>
          <a:xfrm>
            <a:off x="0" y="290286"/>
            <a:ext cx="6590393" cy="609600"/>
          </a:xfrm>
          <a:prstGeom prst="rect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4956472-A962-668E-D3EB-34926ECAD514}"/>
              </a:ext>
            </a:extLst>
          </p:cNvPr>
          <p:cNvSpPr/>
          <p:nvPr/>
        </p:nvSpPr>
        <p:spPr>
          <a:xfrm>
            <a:off x="6590393" y="290286"/>
            <a:ext cx="674914" cy="609600"/>
          </a:xfrm>
          <a:prstGeom prst="rtTriangle">
            <a:avLst/>
          </a:prstGeom>
          <a:solidFill>
            <a:srgbClr val="9E1B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9878A-6CBA-F365-1588-20B6B373D51F}"/>
              </a:ext>
            </a:extLst>
          </p:cNvPr>
          <p:cNvSpPr txBox="1"/>
          <p:nvPr/>
        </p:nvSpPr>
        <p:spPr>
          <a:xfrm>
            <a:off x="258761" y="379642"/>
            <a:ext cx="7006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Postprocessing: Extraction of Heating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53C23-6B5D-FAA8-BB2D-A8812680B1EF}"/>
              </a:ext>
            </a:extLst>
          </p:cNvPr>
          <p:cNvSpPr txBox="1"/>
          <p:nvPr/>
        </p:nvSpPr>
        <p:spPr>
          <a:xfrm>
            <a:off x="2650479" y="1107120"/>
            <a:ext cx="689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cooling curve, calculate the heating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271D-ECE7-CF00-2315-0CD165FD1468}"/>
              </a:ext>
            </a:extLst>
          </p:cNvPr>
          <p:cNvSpPr txBox="1"/>
          <p:nvPr/>
        </p:nvSpPr>
        <p:spPr>
          <a:xfrm>
            <a:off x="258762" y="1773043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E5E02-BE92-F475-55DD-DE53F5AD1602}"/>
              </a:ext>
            </a:extLst>
          </p:cNvPr>
          <p:cNvSpPr txBox="1"/>
          <p:nvPr/>
        </p:nvSpPr>
        <p:spPr>
          <a:xfrm>
            <a:off x="258761" y="2869177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Assumption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7CE5F-D1CD-2B3A-1640-13325CF9F517}"/>
              </a:ext>
            </a:extLst>
          </p:cNvPr>
          <p:cNvSpPr txBox="1"/>
          <p:nvPr/>
        </p:nvSpPr>
        <p:spPr>
          <a:xfrm>
            <a:off x="1085398" y="2321110"/>
            <a:ext cx="512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 is linear and time-invariant (LTI)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7F660-1C1F-F87D-4A54-31E4D3FECEE4}"/>
              </a:ext>
            </a:extLst>
          </p:cNvPr>
          <p:cNvSpPr txBox="1"/>
          <p:nvPr/>
        </p:nvSpPr>
        <p:spPr>
          <a:xfrm>
            <a:off x="1085397" y="3356259"/>
            <a:ext cx="59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System reaches steady-state within 120 seconds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6D0DA-F271-8359-42AC-F23D1C9FA8C4}"/>
              </a:ext>
            </a:extLst>
          </p:cNvPr>
          <p:cNvSpPr/>
          <p:nvPr/>
        </p:nvSpPr>
        <p:spPr>
          <a:xfrm>
            <a:off x="5080217" y="4331209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77198-AE59-A5F9-FBC1-8DB89A29C4DD}"/>
              </a:ext>
            </a:extLst>
          </p:cNvPr>
          <p:cNvSpPr/>
          <p:nvPr/>
        </p:nvSpPr>
        <p:spPr>
          <a:xfrm>
            <a:off x="5080216" y="5678424"/>
            <a:ext cx="1924723" cy="8564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8E15B-ACB9-FD95-265F-A9F777FE138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58766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F82BB-7312-3CC7-6BAA-C6453903A9B0}"/>
              </a:ext>
            </a:extLst>
          </p:cNvPr>
          <p:cNvCxnSpPr>
            <a:cxnSpLocks/>
          </p:cNvCxnSpPr>
          <p:nvPr/>
        </p:nvCxnSpPr>
        <p:spPr>
          <a:xfrm>
            <a:off x="4058766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AC3CFD-2AE3-8455-9302-D6F62955DB9F}"/>
              </a:ext>
            </a:extLst>
          </p:cNvPr>
          <p:cNvCxnSpPr>
            <a:cxnSpLocks/>
          </p:cNvCxnSpPr>
          <p:nvPr/>
        </p:nvCxnSpPr>
        <p:spPr>
          <a:xfrm>
            <a:off x="7004939" y="4759416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46376C-8FBC-7EC1-9369-D421AA26F32A}"/>
              </a:ext>
            </a:extLst>
          </p:cNvPr>
          <p:cNvCxnSpPr>
            <a:cxnSpLocks/>
          </p:cNvCxnSpPr>
          <p:nvPr/>
        </p:nvCxnSpPr>
        <p:spPr>
          <a:xfrm>
            <a:off x="7004939" y="6106631"/>
            <a:ext cx="1021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6BA59E-04F4-512F-AE32-FFA249250616}"/>
              </a:ext>
            </a:extLst>
          </p:cNvPr>
          <p:cNvSpPr txBox="1"/>
          <p:nvPr/>
        </p:nvSpPr>
        <p:spPr>
          <a:xfrm>
            <a:off x="5501185" y="4417721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7BDE7-6371-4779-8B68-92AB35DFDD1B}"/>
              </a:ext>
            </a:extLst>
          </p:cNvPr>
          <p:cNvSpPr txBox="1"/>
          <p:nvPr/>
        </p:nvSpPr>
        <p:spPr>
          <a:xfrm>
            <a:off x="5497292" y="5768057"/>
            <a:ext cx="108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Thermal System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2846A-2781-A18B-FB3C-4FC699CE8F98}"/>
              </a:ext>
            </a:extLst>
          </p:cNvPr>
          <p:cNvCxnSpPr>
            <a:cxnSpLocks/>
          </p:cNvCxnSpPr>
          <p:nvPr/>
        </p:nvCxnSpPr>
        <p:spPr>
          <a:xfrm flipV="1">
            <a:off x="2918820" y="5944576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859D2F-2348-41BF-8DFE-1932A9BEBF31}"/>
              </a:ext>
            </a:extLst>
          </p:cNvPr>
          <p:cNvCxnSpPr>
            <a:cxnSpLocks/>
          </p:cNvCxnSpPr>
          <p:nvPr/>
        </p:nvCxnSpPr>
        <p:spPr>
          <a:xfrm flipH="1">
            <a:off x="2918820" y="5944576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5855F2-7B78-CE63-B8D8-4EE5196D3DC2}"/>
              </a:ext>
            </a:extLst>
          </p:cNvPr>
          <p:cNvCxnSpPr>
            <a:cxnSpLocks/>
          </p:cNvCxnSpPr>
          <p:nvPr/>
        </p:nvCxnSpPr>
        <p:spPr>
          <a:xfrm flipH="1">
            <a:off x="2711254" y="6298588"/>
            <a:ext cx="106957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/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644B44-18AF-44E1-EA69-976EB821D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98" y="6273228"/>
                <a:ext cx="721917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AD1B87-6E38-D9A7-760E-4A502146823C}"/>
              </a:ext>
            </a:extLst>
          </p:cNvPr>
          <p:cNvCxnSpPr>
            <a:cxnSpLocks/>
          </p:cNvCxnSpPr>
          <p:nvPr/>
        </p:nvCxnSpPr>
        <p:spPr>
          <a:xfrm flipV="1">
            <a:off x="3626402" y="4597361"/>
            <a:ext cx="0" cy="3540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C1FCE-6D00-AEC5-1A6A-4F9D8ED06406}"/>
              </a:ext>
            </a:extLst>
          </p:cNvPr>
          <p:cNvCxnSpPr>
            <a:cxnSpLocks/>
          </p:cNvCxnSpPr>
          <p:nvPr/>
        </p:nvCxnSpPr>
        <p:spPr>
          <a:xfrm flipH="1">
            <a:off x="2764390" y="4597361"/>
            <a:ext cx="862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48C10-33EC-5D2C-22DF-EDF791CA5EB6}"/>
              </a:ext>
            </a:extLst>
          </p:cNvPr>
          <p:cNvCxnSpPr>
            <a:cxnSpLocks/>
          </p:cNvCxnSpPr>
          <p:nvPr/>
        </p:nvCxnSpPr>
        <p:spPr>
          <a:xfrm flipH="1">
            <a:off x="2674698" y="4951373"/>
            <a:ext cx="1296408" cy="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/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80928-CDAA-42B0-2468-D08EBC99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815" y="4926013"/>
                <a:ext cx="862011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/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h𝑒𝑎𝑡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3E06D9-DA4F-7C8C-BB14-70CDB02A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78" y="4022182"/>
                <a:ext cx="26426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/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0A3EE-3DAE-E355-6402-5675A8F8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331" y="4559727"/>
                <a:ext cx="819150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/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+120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CCF388-D982-96E9-37DE-A1CC1C63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42" y="5471780"/>
                <a:ext cx="3401828" cy="376770"/>
              </a:xfrm>
              <a:prstGeom prst="rect">
                <a:avLst/>
              </a:prstGeom>
              <a:blipFill>
                <a:blip r:embed="rId6"/>
                <a:stretch>
                  <a:fillRect t="-327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/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+120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𝑒𝑛𝑣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38445A-58B2-697B-A068-300A2149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27" y="5893156"/>
                <a:ext cx="4585181" cy="4054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AD068884-180D-31E7-3748-7BEB57C660D7}"/>
              </a:ext>
            </a:extLst>
          </p:cNvPr>
          <p:cNvSpPr/>
          <p:nvPr/>
        </p:nvSpPr>
        <p:spPr>
          <a:xfrm>
            <a:off x="8091488" y="5640840"/>
            <a:ext cx="4023070" cy="900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E79D00-BE01-06B5-8853-A8A5E17BF6C7}"/>
              </a:ext>
            </a:extLst>
          </p:cNvPr>
          <p:cNvCxnSpPr>
            <a:cxnSpLocks/>
          </p:cNvCxnSpPr>
          <p:nvPr/>
        </p:nvCxnSpPr>
        <p:spPr>
          <a:xfrm flipH="1">
            <a:off x="296642" y="5400675"/>
            <a:ext cx="11630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B414ED-388A-2DB1-5B8D-79159F143CB2}"/>
              </a:ext>
            </a:extLst>
          </p:cNvPr>
          <p:cNvSpPr txBox="1"/>
          <p:nvPr/>
        </p:nvSpPr>
        <p:spPr>
          <a:xfrm>
            <a:off x="504824" y="4342097"/>
            <a:ext cx="116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Cooling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C8E9B5-5626-1D83-43A2-6CE84E574F81}"/>
              </a:ext>
            </a:extLst>
          </p:cNvPr>
          <p:cNvSpPr txBox="1"/>
          <p:nvPr/>
        </p:nvSpPr>
        <p:spPr>
          <a:xfrm>
            <a:off x="504824" y="5744591"/>
            <a:ext cx="161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3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11645</TotalTime>
  <Words>1599</Words>
  <Application>Microsoft Office PowerPoint</Application>
  <PresentationFormat>Widescreen</PresentationFormat>
  <Paragraphs>237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MS Mincho</vt:lpstr>
      <vt:lpstr>Aptos</vt:lpstr>
      <vt:lpstr>Aptos Display</vt:lpstr>
      <vt:lpstr>Arial</vt:lpstr>
      <vt:lpstr>Baskerville Old Face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Carlson</dc:creator>
  <cp:lastModifiedBy>Nathan Carlson</cp:lastModifiedBy>
  <cp:revision>14</cp:revision>
  <dcterms:created xsi:type="dcterms:W3CDTF">2024-09-12T22:17:46Z</dcterms:created>
  <dcterms:modified xsi:type="dcterms:W3CDTF">2025-02-13T23:06:31Z</dcterms:modified>
</cp:coreProperties>
</file>